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Default Extension="vml" ContentType="application/vnd.openxmlformats-officedocument.vmlDrawin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unknown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38"/>
  </p:notesMasterIdLst>
  <p:handoutMasterIdLst>
    <p:handoutMasterId r:id="rId39"/>
  </p:handoutMasterIdLst>
  <p:sldIdLst>
    <p:sldId id="256" r:id="rId2"/>
    <p:sldId id="291" r:id="rId3"/>
    <p:sldId id="274" r:id="rId4"/>
    <p:sldId id="292" r:id="rId5"/>
    <p:sldId id="293" r:id="rId6"/>
    <p:sldId id="294" r:id="rId7"/>
    <p:sldId id="295" r:id="rId8"/>
    <p:sldId id="312" r:id="rId9"/>
    <p:sldId id="296" r:id="rId10"/>
    <p:sldId id="310" r:id="rId11"/>
    <p:sldId id="297" r:id="rId12"/>
    <p:sldId id="278" r:id="rId13"/>
    <p:sldId id="277" r:id="rId14"/>
    <p:sldId id="290" r:id="rId15"/>
    <p:sldId id="280" r:id="rId16"/>
    <p:sldId id="281" r:id="rId17"/>
    <p:sldId id="282" r:id="rId18"/>
    <p:sldId id="286" r:id="rId19"/>
    <p:sldId id="287" r:id="rId20"/>
    <p:sldId id="288" r:id="rId21"/>
    <p:sldId id="289" r:id="rId22"/>
    <p:sldId id="285" r:id="rId23"/>
    <p:sldId id="306" r:id="rId24"/>
    <p:sldId id="303" r:id="rId25"/>
    <p:sldId id="304" r:id="rId26"/>
    <p:sldId id="305" r:id="rId27"/>
    <p:sldId id="307" r:id="rId28"/>
    <p:sldId id="299" r:id="rId29"/>
    <p:sldId id="308" r:id="rId30"/>
    <p:sldId id="311" r:id="rId31"/>
    <p:sldId id="261" r:id="rId32"/>
    <p:sldId id="273" r:id="rId33"/>
    <p:sldId id="309" r:id="rId34"/>
    <p:sldId id="301" r:id="rId35"/>
    <p:sldId id="300" r:id="rId36"/>
    <p:sldId id="302" r:id="rId37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B5CEFF"/>
    <a:srgbClr val="54AD03"/>
    <a:srgbClr val="CBE23E"/>
    <a:srgbClr val="A4D40A"/>
    <a:srgbClr val="E9F2BE"/>
    <a:srgbClr val="C0F0C5"/>
    <a:srgbClr val="78CD71"/>
    <a:srgbClr val="005395"/>
    <a:srgbClr val="FF6600"/>
    <a:srgbClr val="2A6AB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6" autoAdjust="0"/>
    <p:restoredTop sz="81633" autoAdjust="0"/>
  </p:normalViewPr>
  <p:slideViewPr>
    <p:cSldViewPr snapToGrid="0" showGuides="1">
      <p:cViewPr>
        <p:scale>
          <a:sx n="62" d="100"/>
          <a:sy n="62" d="100"/>
        </p:scale>
        <p:origin x="-948" y="36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-784" y="-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62" d="100"/>
          <a:sy n="62" d="100"/>
        </p:scale>
        <p:origin x="-3318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4" Type="http://schemas.openxmlformats.org/officeDocument/2006/relationships/image" Target="../media/image4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5.emf"/><Relationship Id="rId1" Type="http://schemas.openxmlformats.org/officeDocument/2006/relationships/image" Target="../media/image44.emf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image" Target="../media/image55.wmf"/><Relationship Id="rId1" Type="http://schemas.openxmlformats.org/officeDocument/2006/relationships/image" Target="../media/image54.wmf"/><Relationship Id="rId4" Type="http://schemas.openxmlformats.org/officeDocument/2006/relationships/image" Target="../media/image57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7" Type="http://schemas.openxmlformats.org/officeDocument/2006/relationships/image" Target="../media/image66.wmf"/><Relationship Id="rId2" Type="http://schemas.openxmlformats.org/officeDocument/2006/relationships/image" Target="../media/image61.wmf"/><Relationship Id="rId1" Type="http://schemas.openxmlformats.org/officeDocument/2006/relationships/image" Target="../media/image60.wmf"/><Relationship Id="rId6" Type="http://schemas.openxmlformats.org/officeDocument/2006/relationships/image" Target="../media/image65.wmf"/><Relationship Id="rId5" Type="http://schemas.openxmlformats.org/officeDocument/2006/relationships/image" Target="../media/image64.wmf"/><Relationship Id="rId4" Type="http://schemas.openxmlformats.org/officeDocument/2006/relationships/image" Target="../media/image63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7" Type="http://schemas.openxmlformats.org/officeDocument/2006/relationships/image" Target="../media/image73.wmf"/><Relationship Id="rId2" Type="http://schemas.openxmlformats.org/officeDocument/2006/relationships/image" Target="../media/image68.wmf"/><Relationship Id="rId1" Type="http://schemas.openxmlformats.org/officeDocument/2006/relationships/image" Target="../media/image67.wmf"/><Relationship Id="rId6" Type="http://schemas.openxmlformats.org/officeDocument/2006/relationships/image" Target="../media/image72.wmf"/><Relationship Id="rId5" Type="http://schemas.openxmlformats.org/officeDocument/2006/relationships/image" Target="../media/image71.wmf"/><Relationship Id="rId4" Type="http://schemas.openxmlformats.org/officeDocument/2006/relationships/image" Target="../media/image70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image" Target="../media/image69.wmf"/><Relationship Id="rId1" Type="http://schemas.openxmlformats.org/officeDocument/2006/relationships/image" Target="../media/image68.wmf"/><Relationship Id="rId5" Type="http://schemas.openxmlformats.org/officeDocument/2006/relationships/image" Target="../media/image74.wmf"/><Relationship Id="rId4" Type="http://schemas.openxmlformats.org/officeDocument/2006/relationships/image" Target="../media/image6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xmlns="" val="37687714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1.wmf>
</file>

<file path=ppt/media/image102.wmf>
</file>

<file path=ppt/media/image103.wmf>
</file>

<file path=ppt/media/image104.wmf>
</file>

<file path=ppt/media/image16.png>
</file>

<file path=ppt/media/image18.jpeg>
</file>

<file path=ppt/media/image19.jpeg>
</file>

<file path=ppt/media/image2.png>
</file>

<file path=ppt/media/image22.png>
</file>

<file path=ppt/media/image24.png>
</file>

<file path=ppt/media/image3.png>
</file>

<file path=ppt/media/image4.png>
</file>

<file path=ppt/media/image46.wmf>
</file>

<file path=ppt/media/image5.png>
</file>

<file path=ppt/media/image54.wmf>
</file>

<file path=ppt/media/image55.wmf>
</file>

<file path=ppt/media/image56.wmf>
</file>

<file path=ppt/media/image57.wmf>
</file>

<file path=ppt/media/image58.png>
</file>

<file path=ppt/media/image59.png>
</file>

<file path=ppt/media/image6.png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png>
</file>

<file path=ppt/media/image70.wmf>
</file>

<file path=ppt/media/image71.wmf>
</file>

<file path=ppt/media/image72.wmf>
</file>

<file path=ppt/media/image73.wmf>
</file>

<file path=ppt/media/image74.wmf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wmf>
</file>

<file path=ppt/media/image82.wmf>
</file>

<file path=ppt/media/image83.png>
</file>

<file path=ppt/media/image84.png>
</file>

<file path=ppt/media/image85.png>
</file>

<file path=ppt/media/image86.wmf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wmf>
</file>

<file path=ppt/media/image94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42139397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welcome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Bsc</a:t>
            </a:r>
            <a:r>
              <a:rPr lang="de-DE" dirty="0" smtClean="0"/>
              <a:t> Thesis </a:t>
            </a:r>
            <a:r>
              <a:rPr lang="de-DE" dirty="0" err="1" smtClean="0"/>
              <a:t>Presentation</a:t>
            </a:r>
            <a:r>
              <a:rPr lang="de-DE" dirty="0" smtClean="0"/>
              <a:t> HMI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operating</a:t>
            </a:r>
            <a:r>
              <a:rPr lang="de-DE" dirty="0" smtClean="0"/>
              <a:t> a </a:t>
            </a:r>
            <a:r>
              <a:rPr lang="de-DE" dirty="0" err="1" smtClean="0"/>
              <a:t>Blimp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914548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For</a:t>
            </a:r>
            <a:r>
              <a:rPr lang="de-CH" baseline="0" dirty="0" smtClean="0"/>
              <a:t> an </a:t>
            </a:r>
            <a:r>
              <a:rPr lang="de-CH" baseline="0" dirty="0" err="1" smtClean="0"/>
              <a:t>estimate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how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skye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would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act</a:t>
            </a:r>
            <a:r>
              <a:rPr lang="de-CH" baseline="0" dirty="0" smtClean="0"/>
              <a:t> on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trajectories</a:t>
            </a:r>
            <a:r>
              <a:rPr lang="de-CH" baseline="0" dirty="0" smtClean="0"/>
              <a:t>, </a:t>
            </a:r>
            <a:r>
              <a:rPr lang="de-CH" baseline="0" dirty="0" err="1" smtClean="0"/>
              <a:t>we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tested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based</a:t>
            </a:r>
            <a:r>
              <a:rPr lang="de-CH" baseline="0" dirty="0" smtClean="0"/>
              <a:t> on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simulation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built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two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further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BSc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Thesisss</a:t>
            </a:r>
            <a:r>
              <a:rPr lang="de-CH" baseline="0" dirty="0" smtClean="0"/>
              <a:t>. </a:t>
            </a:r>
            <a:r>
              <a:rPr lang="de-CH" baseline="0" dirty="0" err="1" smtClean="0"/>
              <a:t>We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have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blue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reference</a:t>
            </a:r>
            <a:r>
              <a:rPr lang="de-CH" baseline="0" dirty="0" smtClean="0"/>
              <a:t> p(t)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compare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with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skye</a:t>
            </a:r>
            <a:r>
              <a:rPr lang="de-CH" baseline="0" dirty="0" smtClean="0"/>
              <a:t> r(t).</a:t>
            </a:r>
          </a:p>
          <a:p>
            <a:r>
              <a:rPr lang="de-CH" baseline="0" dirty="0" err="1" smtClean="0"/>
              <a:t>There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are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three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criteria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that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have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minimum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for</a:t>
            </a:r>
            <a:r>
              <a:rPr lang="de-CH" baseline="0" dirty="0" smtClean="0"/>
              <a:t> a </a:t>
            </a:r>
            <a:r>
              <a:rPr lang="de-CH" baseline="0" dirty="0" err="1" smtClean="0"/>
              <a:t>good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tracking</a:t>
            </a:r>
            <a:r>
              <a:rPr lang="de-CH" baseline="0" dirty="0" smtClean="0"/>
              <a:t>: The </a:t>
            </a:r>
            <a:r>
              <a:rPr lang="de-CH" baseline="0" dirty="0" err="1" smtClean="0"/>
              <a:t>average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distance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between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PATH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TRACE,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average</a:t>
            </a:r>
            <a:r>
              <a:rPr lang="de-CH" baseline="0" dirty="0" smtClean="0"/>
              <a:t> ACCELERATION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skye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that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means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minimum</a:t>
            </a:r>
            <a:r>
              <a:rPr lang="de-CH" baseline="0" dirty="0" smtClean="0"/>
              <a:t> power </a:t>
            </a:r>
            <a:r>
              <a:rPr lang="de-CH" baseline="0" dirty="0" err="1" smtClean="0"/>
              <a:t>consumption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as</a:t>
            </a:r>
            <a:r>
              <a:rPr lang="de-CH" baseline="0" dirty="0" smtClean="0"/>
              <a:t> well </a:t>
            </a:r>
            <a:r>
              <a:rPr lang="de-CH" baseline="0" dirty="0" err="1" smtClean="0"/>
              <a:t>as</a:t>
            </a:r>
            <a:r>
              <a:rPr lang="de-CH" baseline="0" dirty="0" smtClean="0"/>
              <a:t> time </a:t>
            </a:r>
            <a:r>
              <a:rPr lang="de-CH" baseline="0" dirty="0" err="1" smtClean="0"/>
              <a:t>synchronity</a:t>
            </a:r>
            <a:r>
              <a:rPr lang="de-CH" baseline="0" dirty="0" smtClean="0"/>
              <a:t>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18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Based</a:t>
            </a:r>
            <a:r>
              <a:rPr lang="de-CH" dirty="0" smtClean="0"/>
              <a:t> on </a:t>
            </a:r>
            <a:r>
              <a:rPr lang="de-CH" dirty="0" err="1" smtClean="0"/>
              <a:t>the</a:t>
            </a:r>
            <a:r>
              <a:rPr lang="de-CH" dirty="0" smtClean="0"/>
              <a:t> Controller </a:t>
            </a:r>
            <a:r>
              <a:rPr lang="de-CH" dirty="0" err="1" smtClean="0"/>
              <a:t>designed</a:t>
            </a:r>
            <a:r>
              <a:rPr lang="de-CH" dirty="0" smtClean="0"/>
              <a:t> </a:t>
            </a:r>
            <a:r>
              <a:rPr lang="de-CH" dirty="0" err="1" smtClean="0"/>
              <a:t>by</a:t>
            </a:r>
            <a:r>
              <a:rPr lang="de-CH" baseline="0" dirty="0" smtClean="0"/>
              <a:t> Gian, </a:t>
            </a:r>
            <a:r>
              <a:rPr lang="de-CH" baseline="0" dirty="0" err="1" smtClean="0"/>
              <a:t>we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set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up</a:t>
            </a:r>
            <a:r>
              <a:rPr lang="de-CH" baseline="0" dirty="0" smtClean="0"/>
              <a:t> 3 </a:t>
            </a:r>
            <a:r>
              <a:rPr lang="de-CH" baseline="0" dirty="0" err="1" smtClean="0"/>
              <a:t>usually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used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controllers</a:t>
            </a:r>
            <a:r>
              <a:rPr lang="de-CH" baseline="0" dirty="0" smtClean="0"/>
              <a:t>.</a:t>
            </a:r>
          </a:p>
          <a:p>
            <a:r>
              <a:rPr lang="de-CH" baseline="0" dirty="0" smtClean="0"/>
              <a:t>The </a:t>
            </a:r>
            <a:r>
              <a:rPr lang="de-CH" baseline="0" dirty="0" err="1" smtClean="0"/>
              <a:t>first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approach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based</a:t>
            </a:r>
            <a:r>
              <a:rPr lang="de-CH" baseline="0" dirty="0" smtClean="0"/>
              <a:t> on </a:t>
            </a:r>
            <a:r>
              <a:rPr lang="de-CH" baseline="0" dirty="0" err="1" smtClean="0"/>
              <a:t>fully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known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system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constraints</a:t>
            </a:r>
            <a:r>
              <a:rPr lang="de-CH" baseline="0" dirty="0" smtClean="0"/>
              <a:t>. </a:t>
            </a:r>
            <a:r>
              <a:rPr lang="de-CH" baseline="0" dirty="0" err="1" smtClean="0"/>
              <a:t>If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within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these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limits</a:t>
            </a:r>
            <a:r>
              <a:rPr lang="de-CH" baseline="0" dirty="0" smtClean="0"/>
              <a:t>, </a:t>
            </a:r>
            <a:r>
              <a:rPr lang="de-CH" baseline="0" dirty="0" err="1" smtClean="0"/>
              <a:t>it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possible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feed</a:t>
            </a:r>
            <a:r>
              <a:rPr lang="de-CH" baseline="0" dirty="0" smtClean="0"/>
              <a:t> in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reference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state</a:t>
            </a:r>
            <a:r>
              <a:rPr lang="de-CH" baseline="0" dirty="0" smtClean="0"/>
              <a:t> p(t) </a:t>
            </a:r>
            <a:r>
              <a:rPr lang="de-CH" baseline="0" dirty="0" err="1" smtClean="0"/>
              <a:t>for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every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timestap</a:t>
            </a:r>
            <a:r>
              <a:rPr lang="de-CH" baseline="0" dirty="0" smtClean="0"/>
              <a:t>. [RUN]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19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PURE-PURSUIT </a:t>
            </a:r>
            <a:r>
              <a:rPr lang="de-CH" dirty="0" err="1" smtClean="0"/>
              <a:t>is</a:t>
            </a:r>
            <a:r>
              <a:rPr lang="de-CH" dirty="0" smtClean="0"/>
              <a:t> </a:t>
            </a:r>
            <a:r>
              <a:rPr lang="de-CH" dirty="0" err="1" smtClean="0"/>
              <a:t>based</a:t>
            </a:r>
            <a:r>
              <a:rPr lang="de-CH" dirty="0" smtClean="0"/>
              <a:t> on a </a:t>
            </a:r>
            <a:r>
              <a:rPr lang="de-CH" dirty="0" err="1" smtClean="0"/>
              <a:t>Lookahead</a:t>
            </a:r>
            <a:r>
              <a:rPr lang="de-CH" dirty="0" smtClean="0"/>
              <a:t> </a:t>
            </a:r>
            <a:r>
              <a:rPr lang="de-CH" dirty="0" err="1" smtClean="0"/>
              <a:t>point</a:t>
            </a:r>
            <a:r>
              <a:rPr lang="de-CH" dirty="0" smtClean="0"/>
              <a:t>. </a:t>
            </a:r>
            <a:r>
              <a:rPr lang="de-CH" dirty="0" err="1" smtClean="0"/>
              <a:t>We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look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for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closest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point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of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to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actual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position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head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for</a:t>
            </a:r>
            <a:r>
              <a:rPr lang="de-CH" baseline="0" dirty="0" smtClean="0"/>
              <a:t> a </a:t>
            </a:r>
            <a:r>
              <a:rPr lang="de-CH" baseline="0" dirty="0" err="1" smtClean="0"/>
              <a:t>lookahead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point</a:t>
            </a:r>
            <a:r>
              <a:rPr lang="de-CH" baseline="0" dirty="0" smtClean="0"/>
              <a:t>. The time </a:t>
            </a:r>
            <a:r>
              <a:rPr lang="de-CH" baseline="0" dirty="0" err="1" smtClean="0"/>
              <a:t>synchronity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is</a:t>
            </a:r>
            <a:r>
              <a:rPr lang="de-CH" baseline="0" dirty="0" smtClean="0"/>
              <a:t> not </a:t>
            </a:r>
            <a:r>
              <a:rPr lang="de-CH" baseline="0" dirty="0" err="1" smtClean="0"/>
              <a:t>guaranteed</a:t>
            </a:r>
            <a:r>
              <a:rPr lang="de-CH" baseline="0" dirty="0" smtClean="0"/>
              <a:t>, but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controller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is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much</a:t>
            </a:r>
            <a:r>
              <a:rPr lang="de-CH" baseline="0" dirty="0" smtClean="0"/>
              <a:t> </a:t>
            </a:r>
            <a:r>
              <a:rPr lang="de-CH" baseline="0" dirty="0" err="1" smtClean="0"/>
              <a:t>more</a:t>
            </a:r>
            <a:r>
              <a:rPr lang="de-CH" baseline="0" dirty="0" smtClean="0"/>
              <a:t> robust.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20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CH" dirty="0" err="1" smtClean="0"/>
              <a:t>Finally</a:t>
            </a:r>
            <a:r>
              <a:rPr lang="de-CH" dirty="0" smtClean="0"/>
              <a:t>,</a:t>
            </a:r>
            <a:r>
              <a:rPr lang="de-CH" baseline="0" dirty="0" smtClean="0"/>
              <a:t> CROSS-TRACK ERROR CONTROL </a:t>
            </a:r>
            <a:r>
              <a:rPr lang="de-CH" baseline="0" dirty="0" err="1" smtClean="0"/>
              <a:t>works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same </a:t>
            </a:r>
            <a:r>
              <a:rPr lang="de-CH" baseline="0" dirty="0" err="1" smtClean="0"/>
              <a:t>way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than</a:t>
            </a:r>
            <a:r>
              <a:rPr lang="de-CH" baseline="0" dirty="0" smtClean="0"/>
              <a:t> TRAJECTORY FOLLOWING </a:t>
            </a:r>
            <a:r>
              <a:rPr lang="de-CH" baseline="0" dirty="0" err="1" smtClean="0"/>
              <a:t>except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that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we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don‘t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persist</a:t>
            </a:r>
            <a:r>
              <a:rPr lang="de-CH" baseline="0" dirty="0" smtClean="0"/>
              <a:t>(?) on time </a:t>
            </a:r>
            <a:r>
              <a:rPr lang="de-CH" baseline="0" dirty="0" err="1" smtClean="0"/>
              <a:t>synchronity</a:t>
            </a:r>
            <a:r>
              <a:rPr lang="de-CH" baseline="0" dirty="0" smtClean="0"/>
              <a:t> but </a:t>
            </a:r>
            <a:r>
              <a:rPr lang="de-CH" baseline="0" dirty="0" err="1" smtClean="0"/>
              <a:t>always</a:t>
            </a:r>
            <a:r>
              <a:rPr lang="de-CH" baseline="0" dirty="0" smtClean="0"/>
              <a:t> check </a:t>
            </a:r>
            <a:r>
              <a:rPr lang="de-CH" baseline="0" dirty="0" err="1" smtClean="0"/>
              <a:t>for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closest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point</a:t>
            </a:r>
            <a:r>
              <a:rPr lang="de-CH" baseline="0" dirty="0" smtClean="0"/>
              <a:t> on </a:t>
            </a:r>
            <a:r>
              <a:rPr lang="de-CH" baseline="0" dirty="0" err="1" smtClean="0"/>
              <a:t>the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trajectory</a:t>
            </a:r>
            <a:r>
              <a:rPr lang="de-CH" baseline="0" dirty="0" smtClean="0"/>
              <a:t>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21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We‘re</a:t>
            </a:r>
            <a:r>
              <a:rPr lang="de-DE" dirty="0" smtClean="0"/>
              <a:t> </a:t>
            </a:r>
            <a:r>
              <a:rPr lang="de-DE" dirty="0" err="1" smtClean="0"/>
              <a:t>sure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all </a:t>
            </a:r>
            <a:r>
              <a:rPr lang="de-DE" dirty="0" err="1" smtClean="0"/>
              <a:t>know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Focusproject</a:t>
            </a:r>
            <a:r>
              <a:rPr lang="de-DE" baseline="0" dirty="0" smtClean="0"/>
              <a:t> Skye.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Bsc</a:t>
            </a:r>
            <a:r>
              <a:rPr lang="de-DE" baseline="0" dirty="0" smtClean="0"/>
              <a:t> Thesis </a:t>
            </a:r>
            <a:r>
              <a:rPr lang="de-DE" baseline="0" dirty="0" err="1" smtClean="0"/>
              <a:t>within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project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skye‘s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unique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property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6 </a:t>
            </a:r>
            <a:r>
              <a:rPr lang="de-DE" baseline="0" dirty="0" err="1" smtClean="0"/>
              <a:t>controllable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degrees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freedom</a:t>
            </a:r>
            <a:r>
              <a:rPr lang="de-DE" baseline="0" dirty="0" smtClean="0"/>
              <a:t>, a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unique</a:t>
            </a:r>
            <a:r>
              <a:rPr lang="de-DE" baseline="0" dirty="0" smtClean="0"/>
              <a:t> HMI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well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trajectories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developed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humans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controll</a:t>
            </a:r>
            <a:r>
              <a:rPr lang="de-DE" baseline="0" dirty="0" smtClean="0"/>
              <a:t> 6 </a:t>
            </a:r>
            <a:r>
              <a:rPr lang="de-DE" baseline="0" dirty="0" err="1" smtClean="0"/>
              <a:t>DoF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189903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tasks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Modes, HMI, </a:t>
            </a:r>
            <a:r>
              <a:rPr lang="de-DE" baseline="0" dirty="0" err="1" smtClean="0"/>
              <a:t>Trajectories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Presentation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divided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parts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first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will </a:t>
            </a:r>
            <a:r>
              <a:rPr lang="de-DE" baseline="0" dirty="0" err="1" smtClean="0"/>
              <a:t>discuss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HMI </a:t>
            </a:r>
            <a:r>
              <a:rPr lang="de-DE" baseline="0" dirty="0" err="1" smtClean="0"/>
              <a:t>together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secondly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will </a:t>
            </a:r>
            <a:r>
              <a:rPr lang="de-DE" baseline="0" dirty="0" err="1" smtClean="0"/>
              <a:t>discuss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trajectory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generation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301808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zero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couldn‘t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advanced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Mode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steering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Instead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offered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project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adopted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-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software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ready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following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modes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implementations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explained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4117818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step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motor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seperately</a:t>
            </a:r>
            <a:r>
              <a:rPr lang="de-DE" baseline="0" dirty="0" smtClean="0"/>
              <a:t>. Skye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4 </a:t>
            </a:r>
            <a:r>
              <a:rPr lang="de-DE" baseline="0" dirty="0" err="1" smtClean="0"/>
              <a:t>maxons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brushless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motor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generating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thrust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Once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knew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working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hardware</a:t>
            </a:r>
            <a:r>
              <a:rPr lang="de-DE" baseline="0" dirty="0" smtClean="0"/>
              <a:t> was ok. (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offered</a:t>
            </a:r>
            <a:r>
              <a:rPr lang="de-DE" baseline="0" dirty="0" smtClean="0"/>
              <a:t> a simple </a:t>
            </a:r>
            <a:r>
              <a:rPr lang="de-DE" baseline="0" dirty="0" err="1" smtClean="0"/>
              <a:t>Widget</a:t>
            </a:r>
            <a:r>
              <a:rPr lang="de-DE" baseline="0" dirty="0" smtClean="0"/>
              <a:t>.)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(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working</a:t>
            </a:r>
            <a:r>
              <a:rPr lang="de-DE" baseline="0" dirty="0" smtClean="0"/>
              <a:t>) The </a:t>
            </a:r>
            <a:r>
              <a:rPr lang="de-DE" baseline="0" dirty="0" err="1" smtClean="0"/>
              <a:t>next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attack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software</a:t>
            </a:r>
            <a:r>
              <a:rPr lang="de-DE" baseline="0" dirty="0" smtClean="0"/>
              <a:t>....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174483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DC Mode </a:t>
            </a:r>
            <a:r>
              <a:rPr lang="de-DE" dirty="0" err="1" smtClean="0"/>
              <a:t>is</a:t>
            </a:r>
            <a:r>
              <a:rPr lang="de-DE" dirty="0" smtClean="0"/>
              <a:t> simple 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feedforward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all 6Dof, i. e.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moments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forces</a:t>
            </a:r>
            <a:r>
              <a:rPr lang="de-DE" baseline="0" dirty="0" smtClean="0"/>
              <a:t>. This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useful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motor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allocation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without</a:t>
            </a:r>
            <a:r>
              <a:rPr lang="de-DE" baseline="0" dirty="0" smtClean="0"/>
              <a:t> a (high </a:t>
            </a:r>
            <a:r>
              <a:rPr lang="de-DE" baseline="0" dirty="0" err="1" smtClean="0"/>
              <a:t>level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controler</a:t>
            </a:r>
            <a:r>
              <a:rPr lang="de-DE" baseline="0" dirty="0" smtClean="0"/>
              <a:t>) Most </a:t>
            </a:r>
            <a:r>
              <a:rPr lang="de-DE" baseline="0" dirty="0" err="1" smtClean="0"/>
              <a:t>inuitive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a 3d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Therefore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interface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QGC was </a:t>
            </a:r>
            <a:r>
              <a:rPr lang="de-DE" baseline="0" dirty="0" err="1" smtClean="0"/>
              <a:t>developed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3d </a:t>
            </a:r>
            <a:r>
              <a:rPr lang="de-DE" baseline="0" dirty="0" err="1" smtClean="0"/>
              <a:t>mouse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attached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real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812355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(high </a:t>
            </a:r>
            <a:r>
              <a:rPr lang="de-DE" dirty="0" err="1" smtClean="0"/>
              <a:t>level</a:t>
            </a:r>
            <a:r>
              <a:rPr lang="de-DE" dirty="0" smtClean="0"/>
              <a:t>) </a:t>
            </a:r>
            <a:r>
              <a:rPr lang="de-DE" dirty="0" err="1" smtClean="0"/>
              <a:t>controler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was </a:t>
            </a:r>
            <a:r>
              <a:rPr lang="de-DE" dirty="0" err="1" smtClean="0"/>
              <a:t>working</a:t>
            </a:r>
            <a:r>
              <a:rPr lang="de-DE" dirty="0" smtClean="0"/>
              <a:t>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didn‘t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skye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forces</a:t>
            </a:r>
            <a:r>
              <a:rPr lang="de-DE" baseline="0" dirty="0" smtClean="0"/>
              <a:t>, but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Beside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mouse</a:t>
            </a:r>
            <a:r>
              <a:rPr lang="de-DE" baseline="0" dirty="0" smtClean="0"/>
              <a:t>, a GUI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touchinputs</a:t>
            </a:r>
            <a:r>
              <a:rPr lang="de-DE" baseline="0" dirty="0" smtClean="0"/>
              <a:t> was also </a:t>
            </a:r>
            <a:r>
              <a:rPr lang="de-DE" baseline="0" dirty="0" err="1" smtClean="0"/>
              <a:t>wished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action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The </a:t>
            </a:r>
            <a:r>
              <a:rPr lang="de-DE" baseline="0" dirty="0" err="1" smtClean="0"/>
              <a:t>idea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translational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inertial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rotational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. Due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problems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drift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magnetoscop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GPS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estimation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general</a:t>
            </a:r>
            <a:r>
              <a:rPr lang="de-DE" baseline="0" dirty="0" smtClean="0"/>
              <a:t>,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all </a:t>
            </a:r>
            <a:r>
              <a:rPr lang="de-DE" baseline="0" dirty="0" err="1" smtClean="0"/>
              <a:t>inputs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740764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(high </a:t>
            </a:r>
            <a:r>
              <a:rPr lang="de-DE" dirty="0" err="1" smtClean="0"/>
              <a:t>level</a:t>
            </a:r>
            <a:r>
              <a:rPr lang="de-DE" dirty="0" smtClean="0"/>
              <a:t>) </a:t>
            </a:r>
            <a:r>
              <a:rPr lang="de-DE" dirty="0" err="1" smtClean="0"/>
              <a:t>controler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was </a:t>
            </a:r>
            <a:r>
              <a:rPr lang="de-DE" dirty="0" err="1" smtClean="0"/>
              <a:t>working</a:t>
            </a:r>
            <a:r>
              <a:rPr lang="de-DE" dirty="0" smtClean="0"/>
              <a:t>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didn‘t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skye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forces</a:t>
            </a:r>
            <a:r>
              <a:rPr lang="de-DE" baseline="0" dirty="0" smtClean="0"/>
              <a:t>, but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Beside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mouse</a:t>
            </a:r>
            <a:r>
              <a:rPr lang="de-DE" baseline="0" dirty="0" smtClean="0"/>
              <a:t>, a GUI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touchinputs</a:t>
            </a:r>
            <a:r>
              <a:rPr lang="de-DE" baseline="0" dirty="0" smtClean="0"/>
              <a:t> was also </a:t>
            </a:r>
            <a:r>
              <a:rPr lang="de-DE" baseline="0" dirty="0" err="1" smtClean="0"/>
              <a:t>wished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action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The </a:t>
            </a:r>
            <a:r>
              <a:rPr lang="de-DE" baseline="0" dirty="0" err="1" smtClean="0"/>
              <a:t>idea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translational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inertial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rotational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velocities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. Due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problems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drift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magnetoscop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GPS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estimation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general</a:t>
            </a:r>
            <a:r>
              <a:rPr lang="de-DE" baseline="0" dirty="0" smtClean="0"/>
              <a:t>,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all </a:t>
            </a:r>
            <a:r>
              <a:rPr lang="de-DE" baseline="0" dirty="0" err="1" smtClean="0"/>
              <a:t>inputs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frame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740764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31863" y="741363"/>
            <a:ext cx="4930775" cy="36988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In </a:t>
            </a:r>
            <a:r>
              <a:rPr lang="de-DE" dirty="0" err="1" smtClean="0"/>
              <a:t>order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ease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job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pilot</a:t>
            </a:r>
            <a:r>
              <a:rPr lang="de-DE" baseline="0" dirty="0" smtClean="0"/>
              <a:t> 3 </a:t>
            </a:r>
            <a:r>
              <a:rPr lang="de-DE" baseline="0" dirty="0" err="1" smtClean="0"/>
              <a:t>Dof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automatically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Before</a:t>
            </a:r>
            <a:r>
              <a:rPr lang="de-DE" baseline="0" dirty="0" smtClean="0"/>
              <a:t> 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flight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pilot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waypoints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google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orientation</a:t>
            </a:r>
            <a:r>
              <a:rPr lang="de-DE" baseline="0" dirty="0" smtClean="0"/>
              <a:t>. This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 was </a:t>
            </a:r>
            <a:r>
              <a:rPr lang="de-DE" baseline="0" dirty="0" err="1" smtClean="0"/>
              <a:t>thought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taking</a:t>
            </a:r>
            <a:r>
              <a:rPr lang="de-DE" baseline="0" dirty="0" smtClean="0"/>
              <a:t> high </a:t>
            </a:r>
            <a:r>
              <a:rPr lang="de-DE" baseline="0" dirty="0" err="1" smtClean="0"/>
              <a:t>quality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simulation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</a:t>
            </a:r>
            <a:r>
              <a:rPr lang="de-DE" baseline="0" dirty="0" smtClean="0"/>
              <a:t>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(</a:t>
            </a:r>
            <a:r>
              <a:rPr lang="de-DE" baseline="0" dirty="0" err="1" smtClean="0"/>
              <a:t>click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tested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simulation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GPS was not </a:t>
            </a:r>
            <a:r>
              <a:rPr lang="de-DE" baseline="0" dirty="0" err="1" smtClean="0"/>
              <a:t>yet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working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E4620FC-5404-4E8D-AA15-7C685E11D267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603528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344" r="56081" b="65036"/>
          <a:stretch/>
        </p:blipFill>
        <p:spPr bwMode="auto">
          <a:xfrm rot="120000">
            <a:off x="-304103" y="1566406"/>
            <a:ext cx="9591949" cy="182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1758" y="3745373"/>
            <a:ext cx="8382000" cy="1089025"/>
          </a:xfrm>
          <a:prstGeom prst="rect">
            <a:avLst/>
          </a:prstGeom>
        </p:spPr>
        <p:txBody>
          <a:bodyPr tIns="45720" bIns="45720"/>
          <a:lstStyle>
            <a:lvl1pPr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1758" y="4897728"/>
            <a:ext cx="8382000" cy="776288"/>
          </a:xfrm>
          <a:prstGeom prst="rect">
            <a:avLst/>
          </a:prstGeo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23" name="Picture 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7425" y="286362"/>
            <a:ext cx="3142578" cy="176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523"/>
          <a:stretch/>
        </p:blipFill>
        <p:spPr bwMode="auto">
          <a:xfrm>
            <a:off x="4330071" y="5507665"/>
            <a:ext cx="4813929" cy="692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0" name="Gruppieren 19"/>
          <p:cNvGrpSpPr/>
          <p:nvPr userDrawn="1"/>
        </p:nvGrpSpPr>
        <p:grpSpPr>
          <a:xfrm>
            <a:off x="4261299" y="6313058"/>
            <a:ext cx="4735957" cy="454979"/>
            <a:chOff x="3390003" y="6282519"/>
            <a:chExt cx="5607254" cy="538684"/>
          </a:xfrm>
        </p:grpSpPr>
        <p:pic>
          <p:nvPicPr>
            <p:cNvPr id="21" name="Picture 2" descr="C:\Users\Admin\Desktop\maxon_h80.png"/>
            <p:cNvPicPr>
              <a:picLocks noChangeAspect="1" noChangeArrowheads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5647" y="6393403"/>
              <a:ext cx="1192871" cy="3169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3" descr="C:\Users\Admin\Desktop\kowa_h80.png"/>
            <p:cNvPicPr>
              <a:picLocks noChangeAspect="1" noChangeArrowheads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3757" y="6371862"/>
              <a:ext cx="823500" cy="3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4" descr="C:\Users\Admin\Desktop\stemmer_h80.png"/>
            <p:cNvPicPr>
              <a:picLocks noChangeAspect="1" noChangeArrowheads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9144" y="6422787"/>
              <a:ext cx="1330240" cy="2581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5" descr="C:\Users\Admin\Desktop\minizepp_h80.png"/>
            <p:cNvPicPr>
              <a:picLocks noChangeAspect="1" noChangeArrowheads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4905" y="6282519"/>
              <a:ext cx="626220" cy="538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6" descr="C:\Users\Admin\Desktop\pangas_h80.png"/>
            <p:cNvPicPr>
              <a:picLocks noChangeAspect="1" noChangeArrowheads="1"/>
            </p:cNvPicPr>
            <p:nvPr userDrawn="1"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0003" y="6333887"/>
              <a:ext cx="871297" cy="435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2" hasCustomPrompt="1"/>
          </p:nvPr>
        </p:nvSpPr>
        <p:spPr>
          <a:xfrm>
            <a:off x="3743661" y="271890"/>
            <a:ext cx="5019339" cy="776288"/>
          </a:xfrm>
          <a:prstGeom prst="rect">
            <a:avLst/>
          </a:prstGeom>
        </p:spPr>
        <p:txBody>
          <a:bodyPr tIns="45720" bIns="45720" anchor="b" anchorCtr="0">
            <a:normAutofit/>
          </a:bodyPr>
          <a:lstStyle>
            <a:lvl1pPr marL="0" indent="0" algn="r">
              <a:buFont typeface="Wingdings" pitchFamily="16" charset="2"/>
              <a:buNone/>
              <a:defRPr sz="3500" i="1"/>
            </a:lvl1pPr>
          </a:lstStyle>
          <a:p>
            <a:r>
              <a:rPr lang="de-CH" dirty="0" smtClean="0"/>
              <a:t>Untertitel</a:t>
            </a:r>
            <a:endParaRPr lang="de-CH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>
          <a:xfrm>
            <a:off x="381001" y="268749"/>
            <a:ext cx="5740100" cy="766764"/>
          </a:xfrm>
          <a:prstGeom prst="rect">
            <a:avLst/>
          </a:prstGeom>
        </p:spPr>
        <p:txBody>
          <a:bodyPr anchor="b"/>
          <a:lstStyle/>
          <a:p>
            <a:r>
              <a:rPr lang="de-DE" dirty="0" smtClean="0"/>
              <a:t>Titel</a:t>
            </a:r>
            <a:endParaRPr lang="de-DE" dirty="0"/>
          </a:p>
        </p:txBody>
      </p:sp>
      <p:sp>
        <p:nvSpPr>
          <p:cNvPr id="18" name="Inhaltsplatzhalter 17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8401648" cy="49161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5079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09" r="606" b="3819"/>
          <a:stretch/>
        </p:blipFill>
        <p:spPr bwMode="auto">
          <a:xfrm>
            <a:off x="0" y="6019681"/>
            <a:ext cx="9144000" cy="838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67649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tx1"/>
                </a:solidFill>
                <a:latin typeface="ETH Light" pitchFamily="2" charset="0"/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60" r:id="rId3"/>
  </p:sldLayoutIdLst>
  <p:transition spd="slow">
    <p:fade/>
  </p:transition>
  <p:timing>
    <p:tnLst>
      <p:par>
        <p:cTn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4000" b="0">
          <a:solidFill>
            <a:schemeClr val="accent1"/>
          </a:solidFill>
          <a:latin typeface="ETH Light" pitchFamily="2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268288" indent="-26828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itchFamily="34" charset="0"/>
        <a:buChar char="•"/>
        <a:defRPr sz="3200">
          <a:solidFill>
            <a:schemeClr val="tx1"/>
          </a:solidFill>
          <a:latin typeface="ETH Light" pitchFamily="2" charset="0"/>
          <a:ea typeface="+mn-ea"/>
          <a:cs typeface="+mn-cs"/>
        </a:defRPr>
      </a:lvl1pPr>
      <a:lvl2pPr marL="623888" indent="-238125" algn="l" rtl="0" fontAlgn="base">
        <a:lnSpc>
          <a:spcPct val="100000"/>
        </a:lnSpc>
        <a:spcBef>
          <a:spcPts val="400"/>
        </a:spcBef>
        <a:spcAft>
          <a:spcPct val="0"/>
        </a:spcAft>
        <a:buClr>
          <a:schemeClr val="accent3"/>
        </a:buClr>
        <a:buFont typeface="Symbol" pitchFamily="18" charset="2"/>
        <a:buChar char="-"/>
        <a:defRPr sz="2800">
          <a:solidFill>
            <a:schemeClr val="tx1"/>
          </a:solidFill>
          <a:latin typeface="ETH Light" pitchFamily="2" charset="0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800">
          <a:solidFill>
            <a:schemeClr val="tx1"/>
          </a:solidFill>
          <a:latin typeface="ETH Light" pitchFamily="2" charset="0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600">
          <a:solidFill>
            <a:schemeClr val="tx1"/>
          </a:solidFill>
          <a:latin typeface="ETH Light" pitchFamily="2" charset="0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Arial" pitchFamily="34" charset="0"/>
        <a:buChar char="•"/>
        <a:defRPr sz="1050">
          <a:solidFill>
            <a:schemeClr val="tx1"/>
          </a:solidFill>
          <a:latin typeface="ETH Light" pitchFamily="2" charset="0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2.mp4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7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3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10.bin"/><Relationship Id="rId5" Type="http://schemas.openxmlformats.org/officeDocument/2006/relationships/oleObject" Target="../embeddings/oleObject9.bin"/><Relationship Id="rId4" Type="http://schemas.openxmlformats.org/officeDocument/2006/relationships/oleObject" Target="../embeddings/oleObject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52.emf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8.bin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53.emf"/><Relationship Id="rId4" Type="http://schemas.openxmlformats.org/officeDocument/2006/relationships/oleObject" Target="../embeddings/oleObject16.bin"/><Relationship Id="rId9" Type="http://schemas.openxmlformats.org/officeDocument/2006/relationships/oleObject" Target="../embeddings/oleObject2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notesSlide" Target="../notesSlides/notesSlide10.xml"/><Relationship Id="rId7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59.png"/><Relationship Id="rId4" Type="http://schemas.openxmlformats.org/officeDocument/2006/relationships/image" Target="../media/image58.png"/><Relationship Id="rId9" Type="http://schemas.openxmlformats.org/officeDocument/2006/relationships/oleObject" Target="../embeddings/oleObject25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3" Type="http://schemas.openxmlformats.org/officeDocument/2006/relationships/notesSlide" Target="../notesSlides/notesSlide11.xml"/><Relationship Id="rId7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8.bin"/><Relationship Id="rId5" Type="http://schemas.openxmlformats.org/officeDocument/2006/relationships/oleObject" Target="../embeddings/oleObject27.bin"/><Relationship Id="rId10" Type="http://schemas.openxmlformats.org/officeDocument/2006/relationships/oleObject" Target="../embeddings/oleObject32.bin"/><Relationship Id="rId4" Type="http://schemas.openxmlformats.org/officeDocument/2006/relationships/oleObject" Target="../embeddings/oleObject26.bin"/><Relationship Id="rId9" Type="http://schemas.openxmlformats.org/officeDocument/2006/relationships/oleObject" Target="../embeddings/oleObject3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7.bin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36.bin"/><Relationship Id="rId12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5.bin"/><Relationship Id="rId11" Type="http://schemas.openxmlformats.org/officeDocument/2006/relationships/oleObject" Target="../embeddings/oleObject40.bin"/><Relationship Id="rId5" Type="http://schemas.openxmlformats.org/officeDocument/2006/relationships/oleObject" Target="../embeddings/oleObject34.bin"/><Relationship Id="rId10" Type="http://schemas.openxmlformats.org/officeDocument/2006/relationships/oleObject" Target="../embeddings/oleObject39.bin"/><Relationship Id="rId4" Type="http://schemas.openxmlformats.org/officeDocument/2006/relationships/oleObject" Target="../embeddings/oleObject33.bin"/><Relationship Id="rId9" Type="http://schemas.openxmlformats.org/officeDocument/2006/relationships/oleObject" Target="../embeddings/oleObject38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6.bin"/><Relationship Id="rId3" Type="http://schemas.openxmlformats.org/officeDocument/2006/relationships/notesSlide" Target="../notesSlides/notesSlide13.xml"/><Relationship Id="rId7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44.bin"/><Relationship Id="rId5" Type="http://schemas.openxmlformats.org/officeDocument/2006/relationships/oleObject" Target="../embeddings/oleObject43.bin"/><Relationship Id="rId4" Type="http://schemas.openxmlformats.org/officeDocument/2006/relationships/oleObject" Target="../embeddings/oleObject42.bin"/><Relationship Id="rId9" Type="http://schemas.openxmlformats.org/officeDocument/2006/relationships/oleObject" Target="../embeddings/oleObject47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w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png"/><Relationship Id="rId2" Type="http://schemas.openxmlformats.org/officeDocument/2006/relationships/image" Target="../media/image82.w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5.png"/><Relationship Id="rId4" Type="http://schemas.openxmlformats.org/officeDocument/2006/relationships/image" Target="../media/image8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w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w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png"/><Relationship Id="rId4" Type="http://schemas.openxmlformats.org/officeDocument/2006/relationships/image" Target="../media/image8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png"/><Relationship Id="rId2" Type="http://schemas.openxmlformats.org/officeDocument/2006/relationships/image" Target="../media/image9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4.wmf"/><Relationship Id="rId4" Type="http://schemas.openxmlformats.org/officeDocument/2006/relationships/image" Target="../media/image93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png"/><Relationship Id="rId5" Type="http://schemas.openxmlformats.org/officeDocument/2006/relationships/image" Target="../media/image84.png"/><Relationship Id="rId4" Type="http://schemas.openxmlformats.org/officeDocument/2006/relationships/image" Target="../media/image8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image" Target="../media/image101.w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image" Target="../media/image94.w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image" Target="../media/image103.w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5" Type="http://schemas.openxmlformats.org/officeDocument/2006/relationships/image" Target="../media/image22.png"/><Relationship Id="rId4" Type="http://schemas.microsoft.com/office/2007/relationships/media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1758" y="2891933"/>
            <a:ext cx="8382000" cy="1089025"/>
          </a:xfrm>
        </p:spPr>
        <p:txBody>
          <a:bodyPr/>
          <a:lstStyle/>
          <a:p>
            <a:r>
              <a:rPr lang="de-CH" dirty="0" smtClean="0"/>
              <a:t>Human-</a:t>
            </a:r>
            <a:r>
              <a:rPr lang="de-CH" dirty="0" err="1" smtClean="0"/>
              <a:t>Machine</a:t>
            </a:r>
            <a:r>
              <a:rPr lang="de-CH" dirty="0" smtClean="0"/>
              <a:t> Interfaces </a:t>
            </a:r>
            <a:r>
              <a:rPr lang="de-CH" dirty="0" err="1" smtClean="0"/>
              <a:t>for</a:t>
            </a:r>
            <a:r>
              <a:rPr lang="de-CH" dirty="0" smtClean="0"/>
              <a:t> Operating a </a:t>
            </a:r>
            <a:r>
              <a:rPr lang="de-CH" dirty="0" err="1" smtClean="0"/>
              <a:t>Blimp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1758" y="4806288"/>
            <a:ext cx="8382000" cy="1787090"/>
          </a:xfrm>
        </p:spPr>
        <p:txBody>
          <a:bodyPr>
            <a:normAutofit lnSpcReduction="10000"/>
          </a:bodyPr>
          <a:lstStyle/>
          <a:p>
            <a:r>
              <a:rPr lang="de-CH" dirty="0" smtClean="0"/>
              <a:t>Krebs Matthias, Ledergerber Anton</a:t>
            </a:r>
          </a:p>
          <a:p>
            <a:r>
              <a:rPr lang="de-CH" dirty="0" smtClean="0"/>
              <a:t>12.06.2012</a:t>
            </a:r>
          </a:p>
          <a:p>
            <a:endParaRPr lang="de-CH" sz="1200" dirty="0" smtClean="0"/>
          </a:p>
          <a:p>
            <a:r>
              <a:rPr lang="de-CH" sz="1400" dirty="0" smtClean="0"/>
              <a:t>S</a:t>
            </a:r>
            <a:r>
              <a:rPr lang="de-CH" sz="1400" dirty="0" smtClean="0"/>
              <a:t>upervisors</a:t>
            </a:r>
            <a:r>
              <a:rPr lang="de-CH" sz="1400" dirty="0" smtClean="0"/>
              <a:t>:</a:t>
            </a:r>
          </a:p>
          <a:p>
            <a:r>
              <a:rPr lang="de-CH" sz="1400" dirty="0" smtClean="0"/>
              <a:t>Javier Alonso Mora, Konrad </a:t>
            </a:r>
            <a:r>
              <a:rPr lang="de-CH" sz="1400" dirty="0" err="1" smtClean="0"/>
              <a:t>Rudin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xmlns="" val="4007722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Half Automatic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QGC_HAC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 cstate="print"/>
          <a:srcRect l="4835" t="4687" r="4324" b="1431"/>
          <a:stretch/>
        </p:blipFill>
        <p:spPr>
          <a:xfrm>
            <a:off x="537910" y="1026598"/>
            <a:ext cx="8386798" cy="4875508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850572" y="1324041"/>
            <a:ext cx="3920448" cy="3349635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QGC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39194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270454" y="4526927"/>
            <a:ext cx="2951479" cy="1544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0 </a:t>
            </a:r>
            <a:r>
              <a:rPr lang="de-DE" dirty="0" err="1" smtClean="0"/>
              <a:t>manual</a:t>
            </a:r>
            <a:r>
              <a:rPr lang="de-DE" dirty="0" smtClean="0"/>
              <a:t> </a:t>
            </a:r>
            <a:r>
              <a:rPr lang="de-DE" dirty="0" err="1" smtClean="0"/>
              <a:t>DoF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smtClean="0"/>
              <a:t>Controller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Target Point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endParaRPr lang="de-DE" dirty="0" smtClean="0"/>
          </a:p>
        </p:txBody>
      </p:sp>
      <p:sp>
        <p:nvSpPr>
          <p:cNvPr id="8" name="Textfeld 7"/>
          <p:cNvSpPr txBox="1"/>
          <p:nvPr/>
        </p:nvSpPr>
        <p:spPr>
          <a:xfrm>
            <a:off x="3594763" y="2950896"/>
            <a:ext cx="199901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appear</a:t>
            </a:r>
            <a:r>
              <a:rPr lang="de-DE" dirty="0" smtClean="0"/>
              <a:t> Video </a:t>
            </a:r>
            <a:r>
              <a:rPr lang="de-DE" dirty="0" err="1" smtClean="0"/>
              <a:t>of</a:t>
            </a:r>
            <a:r>
              <a:rPr lang="de-DE" dirty="0" smtClean="0"/>
              <a:t> Simulation</a:t>
            </a:r>
            <a:endParaRPr lang="de-DE" dirty="0"/>
          </a:p>
        </p:txBody>
      </p:sp>
      <p:pic>
        <p:nvPicPr>
          <p:cNvPr id="5" name="Bild 4" descr="FAC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3191" y="1230071"/>
            <a:ext cx="2930017" cy="320107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2507690" y="1591723"/>
            <a:ext cx="3747267" cy="4119076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in </a:t>
            </a: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Matlab</a:t>
            </a:r>
            <a:endParaRPr lang="de-DE" sz="4000" b="1" dirty="0" smtClean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endParaRPr lang="de-DE" sz="4000" b="1" dirty="0">
              <a:solidFill>
                <a:srgbClr val="008000"/>
              </a:solidFill>
              <a:latin typeface="+mj-lt"/>
              <a:ea typeface="Zapf Dingbats"/>
              <a:cs typeface="Zapf Dingbats"/>
            </a:endParaRPr>
          </a:p>
          <a:p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Simulation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778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ihandform 21"/>
          <p:cNvSpPr/>
          <p:nvPr/>
        </p:nvSpPr>
        <p:spPr>
          <a:xfrm>
            <a:off x="5403273" y="1350818"/>
            <a:ext cx="2981859" cy="4479637"/>
          </a:xfrm>
          <a:custGeom>
            <a:avLst/>
            <a:gdLst>
              <a:gd name="connsiteX0" fmla="*/ 0 w 2981859"/>
              <a:gd name="connsiteY0" fmla="*/ 4479637 h 4479637"/>
              <a:gd name="connsiteX1" fmla="*/ 2690091 w 2981859"/>
              <a:gd name="connsiteY1" fmla="*/ 3105727 h 4479637"/>
              <a:gd name="connsiteX2" fmla="*/ 1431636 w 2981859"/>
              <a:gd name="connsiteY2" fmla="*/ 1327727 h 4479637"/>
              <a:gd name="connsiteX3" fmla="*/ 2955636 w 2981859"/>
              <a:gd name="connsiteY3" fmla="*/ 969818 h 4479637"/>
              <a:gd name="connsiteX4" fmla="*/ 2366818 w 2981859"/>
              <a:gd name="connsiteY4" fmla="*/ 242455 h 4479637"/>
              <a:gd name="connsiteX5" fmla="*/ 1985818 w 2981859"/>
              <a:gd name="connsiteY5" fmla="*/ 0 h 447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1859" h="4479637">
                <a:moveTo>
                  <a:pt x="0" y="4479637"/>
                </a:moveTo>
                <a:cubicBezTo>
                  <a:pt x="1225742" y="4055341"/>
                  <a:pt x="2451485" y="3631045"/>
                  <a:pt x="2690091" y="3105727"/>
                </a:cubicBezTo>
                <a:cubicBezTo>
                  <a:pt x="2928697" y="2580409"/>
                  <a:pt x="1387379" y="1683712"/>
                  <a:pt x="1431636" y="1327727"/>
                </a:cubicBezTo>
                <a:cubicBezTo>
                  <a:pt x="1475894" y="971742"/>
                  <a:pt x="2799772" y="1150697"/>
                  <a:pt x="2955636" y="969818"/>
                </a:cubicBezTo>
                <a:cubicBezTo>
                  <a:pt x="3111500" y="788939"/>
                  <a:pt x="2528454" y="404091"/>
                  <a:pt x="2366818" y="242455"/>
                </a:cubicBezTo>
                <a:cubicBezTo>
                  <a:pt x="2205182" y="80819"/>
                  <a:pt x="1985818" y="0"/>
                  <a:pt x="1985818" y="0"/>
                </a:cubicBezTo>
              </a:path>
            </a:pathLst>
          </a:custGeom>
          <a:ln>
            <a:solidFill>
              <a:schemeClr val="tx1"/>
            </a:solidFill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Path/</a:t>
            </a:r>
            <a:r>
              <a:rPr lang="de-DE" dirty="0" err="1" smtClean="0"/>
              <a:t>Trajectory</a:t>
            </a:r>
            <a:endParaRPr lang="de-DE" dirty="0"/>
          </a:p>
        </p:txBody>
      </p:sp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05559312"/>
              </p:ext>
            </p:extLst>
          </p:nvPr>
        </p:nvGraphicFramePr>
        <p:xfrm>
          <a:off x="3815843" y="1691065"/>
          <a:ext cx="1479550" cy="350837"/>
        </p:xfrm>
        <a:graphic>
          <a:graphicData uri="http://schemas.openxmlformats.org/presentationml/2006/ole">
            <p:oleObj spid="_x0000_s25719" name="Formel" r:id="rId3" imgW="840960" imgH="191880" progId="Equation.3">
              <p:embed/>
            </p:oleObj>
          </a:graphicData>
        </a:graphic>
      </p:graphicFrame>
      <p:grpSp>
        <p:nvGrpSpPr>
          <p:cNvPr id="10" name="Gruppieren 48"/>
          <p:cNvGrpSpPr/>
          <p:nvPr/>
        </p:nvGrpSpPr>
        <p:grpSpPr>
          <a:xfrm>
            <a:off x="6648350" y="2597091"/>
            <a:ext cx="984283" cy="912727"/>
            <a:chOff x="1204690" y="3091544"/>
            <a:chExt cx="587823" cy="566065"/>
          </a:xfrm>
        </p:grpSpPr>
        <p:sp>
          <p:nvSpPr>
            <p:cNvPr id="11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31" name="Gruppierung 30"/>
          <p:cNvGrpSpPr/>
          <p:nvPr/>
        </p:nvGrpSpPr>
        <p:grpSpPr>
          <a:xfrm>
            <a:off x="5460412" y="4759699"/>
            <a:ext cx="808182" cy="808182"/>
            <a:chOff x="5541818" y="4352636"/>
            <a:chExt cx="808182" cy="808182"/>
          </a:xfrm>
        </p:grpSpPr>
        <p:sp>
          <p:nvSpPr>
            <p:cNvPr id="15" name="Ellipse 29"/>
            <p:cNvSpPr/>
            <p:nvPr/>
          </p:nvSpPr>
          <p:spPr bwMode="auto">
            <a:xfrm>
              <a:off x="5872910" y="4830128"/>
              <a:ext cx="72000" cy="72000"/>
            </a:xfrm>
            <a:prstGeom prst="ellipse">
              <a:avLst/>
            </a:prstGeom>
            <a:solidFill>
              <a:schemeClr val="accent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24" name="Gerade Verbindung 23"/>
            <p:cNvCxnSpPr/>
            <p:nvPr/>
          </p:nvCxnSpPr>
          <p:spPr bwMode="auto">
            <a:xfrm flipH="1">
              <a:off x="5541818" y="4860636"/>
              <a:ext cx="357909" cy="300182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5" name="Gerade Verbindung 24"/>
            <p:cNvCxnSpPr/>
            <p:nvPr/>
          </p:nvCxnSpPr>
          <p:spPr bwMode="auto">
            <a:xfrm>
              <a:off x="5899727" y="4849091"/>
              <a:ext cx="450273" cy="230909"/>
            </a:xfrm>
            <a:prstGeom prst="line">
              <a:avLst/>
            </a:prstGeom>
            <a:noFill/>
            <a:ln w="15875" cap="flat" cmpd="sng" algn="ctr">
              <a:solidFill>
                <a:srgbClr val="000000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  <p:cxnSp>
          <p:nvCxnSpPr>
            <p:cNvPr id="26" name="Gerade Verbindung 25"/>
            <p:cNvCxnSpPr/>
            <p:nvPr/>
          </p:nvCxnSpPr>
          <p:spPr bwMode="auto">
            <a:xfrm flipV="1">
              <a:off x="5911274" y="4352636"/>
              <a:ext cx="0" cy="50800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med" len="lg"/>
            </a:ln>
            <a:effectLst/>
          </p:spPr>
        </p:cxnSp>
      </p:grpSp>
      <p:sp>
        <p:nvSpPr>
          <p:cNvPr id="33" name="Ellipse 29"/>
          <p:cNvSpPr/>
          <p:nvPr/>
        </p:nvSpPr>
        <p:spPr bwMode="auto">
          <a:xfrm rot="10800000">
            <a:off x="7094647" y="3034317"/>
            <a:ext cx="62951" cy="58253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34" name="Gerade Verbindung 33"/>
          <p:cNvCxnSpPr/>
          <p:nvPr/>
        </p:nvCxnSpPr>
        <p:spPr bwMode="auto">
          <a:xfrm>
            <a:off x="7134152" y="3067888"/>
            <a:ext cx="298204" cy="6408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5" name="Gerade Verbindung 34"/>
          <p:cNvCxnSpPr/>
          <p:nvPr/>
        </p:nvCxnSpPr>
        <p:spPr bwMode="auto">
          <a:xfrm flipH="1" flipV="1">
            <a:off x="6874695" y="2896212"/>
            <a:ext cx="259457" cy="181017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36" name="Gerade Verbindung 35"/>
          <p:cNvCxnSpPr/>
          <p:nvPr/>
        </p:nvCxnSpPr>
        <p:spPr bwMode="auto">
          <a:xfrm>
            <a:off x="7124056" y="3067887"/>
            <a:ext cx="3695" cy="315713"/>
          </a:xfrm>
          <a:prstGeom prst="line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med" len="lg"/>
          </a:ln>
          <a:effectLst/>
        </p:spPr>
      </p:cxnSp>
      <p:cxnSp>
        <p:nvCxnSpPr>
          <p:cNvPr id="54" name="Gerade Verbindung 53"/>
          <p:cNvCxnSpPr/>
          <p:nvPr/>
        </p:nvCxnSpPr>
        <p:spPr bwMode="auto">
          <a:xfrm>
            <a:off x="1058299" y="278670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55" name="Gerade Verbindung 54"/>
          <p:cNvCxnSpPr/>
          <p:nvPr/>
        </p:nvCxnSpPr>
        <p:spPr bwMode="auto">
          <a:xfrm>
            <a:off x="1116628" y="5302516"/>
            <a:ext cx="1587449" cy="0"/>
          </a:xfrm>
          <a:prstGeom prst="line">
            <a:avLst/>
          </a:prstGeom>
          <a:noFill/>
          <a:ln w="15875" cap="flat" cmpd="sng" algn="ctr">
            <a:solidFill>
              <a:srgbClr val="000000"/>
            </a:solidFill>
            <a:prstDash val="solid"/>
            <a:round/>
            <a:headEnd type="oval" w="med" len="lg"/>
            <a:tailEnd type="oval" w="med" len="lg"/>
          </a:ln>
          <a:effectLst/>
        </p:spPr>
      </p:cxnSp>
      <p:cxnSp>
        <p:nvCxnSpPr>
          <p:cNvPr id="61" name="Gerade Verbindung mit Pfeil 60"/>
          <p:cNvCxnSpPr/>
          <p:nvPr/>
        </p:nvCxnSpPr>
        <p:spPr bwMode="auto">
          <a:xfrm>
            <a:off x="3386558" y="5314730"/>
            <a:ext cx="1340512" cy="0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graphicFrame>
        <p:nvGraphicFramePr>
          <p:cNvPr id="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78216273"/>
              </p:ext>
            </p:extLst>
          </p:nvPr>
        </p:nvGraphicFramePr>
        <p:xfrm>
          <a:off x="2065291" y="3936704"/>
          <a:ext cx="862013" cy="350837"/>
        </p:xfrm>
        <a:graphic>
          <a:graphicData uri="http://schemas.openxmlformats.org/presentationml/2006/ole">
            <p:oleObj spid="_x0000_s25720" name="Formel" r:id="rId4" imgW="484560" imgH="191880" progId="Equation.3">
              <p:embed/>
            </p:oleObj>
          </a:graphicData>
        </a:graphic>
      </p:graphicFrame>
      <p:graphicFrame>
        <p:nvGraphicFramePr>
          <p:cNvPr id="6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664966929"/>
              </p:ext>
            </p:extLst>
          </p:nvPr>
        </p:nvGraphicFramePr>
        <p:xfrm>
          <a:off x="885871" y="2925628"/>
          <a:ext cx="398462" cy="350838"/>
        </p:xfrm>
        <a:graphic>
          <a:graphicData uri="http://schemas.openxmlformats.org/presentationml/2006/ole">
            <p:oleObj spid="_x0000_s25721" name="Formel" r:id="rId5" imgW="219240" imgH="191880" progId="Equation.3">
              <p:embed/>
            </p:oleObj>
          </a:graphicData>
        </a:graphic>
      </p:graphicFrame>
      <p:graphicFrame>
        <p:nvGraphicFramePr>
          <p:cNvPr id="6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1079985"/>
              </p:ext>
            </p:extLst>
          </p:nvPr>
        </p:nvGraphicFramePr>
        <p:xfrm>
          <a:off x="2508689" y="2925037"/>
          <a:ext cx="420687" cy="373063"/>
        </p:xfrm>
        <a:graphic>
          <a:graphicData uri="http://schemas.openxmlformats.org/presentationml/2006/ole">
            <p:oleObj spid="_x0000_s25722" name="Formel" r:id="rId6" imgW="228240" imgH="200880" progId="Equation.3">
              <p:embed/>
            </p:oleObj>
          </a:graphicData>
        </a:graphic>
      </p:graphicFrame>
      <p:graphicFrame>
        <p:nvGraphicFramePr>
          <p:cNvPr id="6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29010954"/>
              </p:ext>
            </p:extLst>
          </p:nvPr>
        </p:nvGraphicFramePr>
        <p:xfrm>
          <a:off x="933450" y="5464175"/>
          <a:ext cx="442913" cy="350838"/>
        </p:xfrm>
        <a:graphic>
          <a:graphicData uri="http://schemas.openxmlformats.org/presentationml/2006/ole">
            <p:oleObj spid="_x0000_s25723" name="Formel" r:id="rId7" imgW="237600" imgH="191880" progId="Equation.3">
              <p:embed/>
            </p:oleObj>
          </a:graphicData>
        </a:graphic>
      </p:graphicFrame>
      <p:graphicFrame>
        <p:nvGraphicFramePr>
          <p:cNvPr id="6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86966360"/>
              </p:ext>
            </p:extLst>
          </p:nvPr>
        </p:nvGraphicFramePr>
        <p:xfrm>
          <a:off x="2465444" y="5464767"/>
          <a:ext cx="485775" cy="373063"/>
        </p:xfrm>
        <a:graphic>
          <a:graphicData uri="http://schemas.openxmlformats.org/presentationml/2006/ole">
            <p:oleObj spid="_x0000_s25724" name="Formel" r:id="rId8" imgW="264960" imgH="200880" progId="Equation.3">
              <p:embed/>
            </p:oleObj>
          </a:graphicData>
        </a:graphic>
      </p:graphicFrame>
      <p:graphicFrame>
        <p:nvGraphicFramePr>
          <p:cNvPr id="6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795172"/>
              </p:ext>
            </p:extLst>
          </p:nvPr>
        </p:nvGraphicFramePr>
        <p:xfrm>
          <a:off x="3584575" y="5418138"/>
          <a:ext cx="950913" cy="350837"/>
        </p:xfrm>
        <a:graphic>
          <a:graphicData uri="http://schemas.openxmlformats.org/presentationml/2006/ole">
            <p:oleObj spid="_x0000_s25725" name="Formel" r:id="rId9" imgW="530280" imgH="191880" progId="Equation.3">
              <p:embed/>
            </p:oleObj>
          </a:graphicData>
        </a:graphic>
      </p:graphicFrame>
      <p:cxnSp>
        <p:nvCxnSpPr>
          <p:cNvPr id="68" name="Gerade Verbindung mit Pfeil 67"/>
          <p:cNvCxnSpPr/>
          <p:nvPr/>
        </p:nvCxnSpPr>
        <p:spPr bwMode="auto">
          <a:xfrm>
            <a:off x="1693279" y="3115937"/>
            <a:ext cx="11759" cy="1904836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dashDot"/>
            <a:round/>
            <a:headEnd type="none" w="lg" len="med"/>
            <a:tailEnd type="arrow"/>
          </a:ln>
          <a:effectLst/>
        </p:spPr>
      </p:cxnSp>
      <p:sp>
        <p:nvSpPr>
          <p:cNvPr id="71" name="Freihandform 70"/>
          <p:cNvSpPr/>
          <p:nvPr/>
        </p:nvSpPr>
        <p:spPr>
          <a:xfrm>
            <a:off x="1728556" y="2197127"/>
            <a:ext cx="4974006" cy="577820"/>
          </a:xfrm>
          <a:custGeom>
            <a:avLst/>
            <a:gdLst>
              <a:gd name="connsiteX0" fmla="*/ 0 w 4974006"/>
              <a:gd name="connsiteY0" fmla="*/ 436721 h 577820"/>
              <a:gd name="connsiteX1" fmla="*/ 2892684 w 4974006"/>
              <a:gd name="connsiteY1" fmla="*/ 1666 h 577820"/>
              <a:gd name="connsiteX2" fmla="*/ 4974006 w 4974006"/>
              <a:gd name="connsiteY2" fmla="*/ 577820 h 577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4006" h="577820">
                <a:moveTo>
                  <a:pt x="0" y="436721"/>
                </a:moveTo>
                <a:cubicBezTo>
                  <a:pt x="1031841" y="207435"/>
                  <a:pt x="2063683" y="-21850"/>
                  <a:pt x="2892684" y="1666"/>
                </a:cubicBezTo>
                <a:cubicBezTo>
                  <a:pt x="3721685" y="25182"/>
                  <a:pt x="4974006" y="577820"/>
                  <a:pt x="4974006" y="577820"/>
                </a:cubicBezTo>
              </a:path>
            </a:pathLst>
          </a:custGeom>
          <a:ln>
            <a:solidFill>
              <a:schemeClr val="tx1"/>
            </a:solidFill>
            <a:prstDash val="dash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/>
          <p:cNvSpPr txBox="1"/>
          <p:nvPr/>
        </p:nvSpPr>
        <p:spPr>
          <a:xfrm>
            <a:off x="7843174" y="2892530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Body Frame</a:t>
            </a:r>
            <a:endParaRPr lang="de-DE" dirty="0"/>
          </a:p>
        </p:txBody>
      </p:sp>
      <p:sp>
        <p:nvSpPr>
          <p:cNvPr id="74" name="Textfeld 73"/>
          <p:cNvSpPr txBox="1"/>
          <p:nvPr/>
        </p:nvSpPr>
        <p:spPr>
          <a:xfrm>
            <a:off x="6067118" y="4526469"/>
            <a:ext cx="928951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Inertial</a:t>
            </a:r>
            <a:r>
              <a:rPr lang="de-DE" dirty="0" smtClean="0"/>
              <a:t> Frame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153126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1000" y="268749"/>
            <a:ext cx="6507480" cy="721851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Approximation/Interpolation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49" r="209"/>
          <a:stretch/>
        </p:blipFill>
        <p:spPr>
          <a:xfrm>
            <a:off x="104842" y="1420091"/>
            <a:ext cx="8577337" cy="4266740"/>
          </a:xfrm>
        </p:spPr>
      </p:pic>
    </p:spTree>
    <p:extLst>
      <p:ext uri="{BB962C8B-B14F-4D97-AF65-F5344CB8AC3E}">
        <p14:creationId xmlns:p14="http://schemas.microsoft.com/office/powerpoint/2010/main" xmlns="" val="159984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rajSplineDegreeVelAccJerk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87494" y="1346907"/>
            <a:ext cx="4077372" cy="3063499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Continuity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endParaRPr lang="de-DE" dirty="0"/>
          </a:p>
        </p:txBody>
      </p:sp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40464969"/>
              </p:ext>
            </p:extLst>
          </p:nvPr>
        </p:nvGraphicFramePr>
        <p:xfrm>
          <a:off x="246649" y="4664982"/>
          <a:ext cx="1735565" cy="1073901"/>
        </p:xfrm>
        <a:graphic>
          <a:graphicData uri="http://schemas.openxmlformats.org/presentationml/2006/ole">
            <p:oleObj spid="_x0000_s24648" name="Formel" r:id="rId4" imgW="1279800" imgH="776880" progId="Equation.3">
              <p:embed/>
            </p:oleObj>
          </a:graphicData>
        </a:graphic>
      </p:graphicFrame>
      <p:graphicFrame>
        <p:nvGraphicFramePr>
          <p:cNvPr id="12" name="Objek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93642437"/>
              </p:ext>
            </p:extLst>
          </p:nvPr>
        </p:nvGraphicFramePr>
        <p:xfrm>
          <a:off x="2239889" y="4587768"/>
          <a:ext cx="1295400" cy="647700"/>
        </p:xfrm>
        <a:graphic>
          <a:graphicData uri="http://schemas.openxmlformats.org/presentationml/2006/ole">
            <p:oleObj spid="_x0000_s24649" name="Formel" r:id="rId5" imgW="786240" imgH="383760" progId="Equation.3">
              <p:embed/>
            </p:oleObj>
          </a:graphicData>
        </a:graphic>
      </p:graphicFrame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28665634"/>
              </p:ext>
            </p:extLst>
          </p:nvPr>
        </p:nvGraphicFramePr>
        <p:xfrm>
          <a:off x="2192700" y="5506028"/>
          <a:ext cx="2835275" cy="754062"/>
        </p:xfrm>
        <a:graphic>
          <a:graphicData uri="http://schemas.openxmlformats.org/presentationml/2006/ole">
            <p:oleObj spid="_x0000_s24650" name="Formel" r:id="rId6" imgW="1737000" imgH="447840" progId="Equation.3">
              <p:embed/>
            </p:oleObj>
          </a:graphicData>
        </a:graphic>
      </p:graphicFrame>
      <p:pic>
        <p:nvPicPr>
          <p:cNvPr id="5" name="Bild 4" descr="SplineDegreeVelAccJerk.eps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81975" y="1226744"/>
            <a:ext cx="5603146" cy="4209877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230924" y="2783606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E601"/>
                </a:solidFill>
              </a:rPr>
              <a:t>-</a:t>
            </a:r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smtClean="0">
                <a:solidFill>
                  <a:srgbClr val="3FC5FF"/>
                </a:solidFill>
              </a:rPr>
              <a:t>-</a:t>
            </a:r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smtClean="0">
                <a:solidFill>
                  <a:srgbClr val="D200D4"/>
                </a:solidFill>
              </a:rPr>
              <a:t>-</a:t>
            </a:r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078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	Simulation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1000" y="268749"/>
            <a:ext cx="6202679" cy="766764"/>
          </a:xfrm>
        </p:spPr>
        <p:txBody>
          <a:bodyPr>
            <a:normAutofit fontScale="90000"/>
          </a:bodyPr>
          <a:lstStyle/>
          <a:p>
            <a:r>
              <a:rPr lang="de-DE" dirty="0" err="1" smtClean="0"/>
              <a:t>Spline</a:t>
            </a:r>
            <a:r>
              <a:rPr lang="de-DE" dirty="0" smtClean="0"/>
              <a:t> </a:t>
            </a:r>
            <a:r>
              <a:rPr lang="de-DE" dirty="0" err="1" smtClean="0"/>
              <a:t>Degree</a:t>
            </a:r>
            <a:r>
              <a:rPr lang="de-DE" dirty="0" smtClean="0"/>
              <a:t> </a:t>
            </a:r>
            <a:r>
              <a:rPr lang="de-DE" dirty="0" smtClean="0"/>
              <a:t>– </a:t>
            </a:r>
            <a:r>
              <a:rPr lang="de-DE" dirty="0" err="1" smtClean="0"/>
              <a:t>Prop</a:t>
            </a:r>
            <a:r>
              <a:rPr lang="de-DE" dirty="0" smtClean="0"/>
              <a:t>. </a:t>
            </a:r>
            <a:r>
              <a:rPr lang="de-DE" dirty="0" smtClean="0"/>
              <a:t>D</a:t>
            </a:r>
            <a:r>
              <a:rPr lang="de-DE" dirty="0" smtClean="0"/>
              <a:t>ynamic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912328" y="2438747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3</a:t>
            </a:r>
            <a:r>
              <a:rPr lang="de-DE" sz="1800" dirty="0" smtClean="0"/>
              <a:t> </a:t>
            </a:r>
            <a:r>
              <a:rPr lang="de-DE" sz="1800" dirty="0" err="1" smtClean="0"/>
              <a:t>Continuity</a:t>
            </a:r>
            <a:r>
              <a:rPr lang="de-DE" sz="1800" dirty="0" smtClean="0"/>
              <a:t> </a:t>
            </a:r>
            <a:r>
              <a:rPr lang="de-DE" sz="1800" dirty="0" err="1" smtClean="0"/>
              <a:t>would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best</a:t>
            </a:r>
            <a:r>
              <a:rPr lang="de-DE" sz="1800" dirty="0" smtClean="0"/>
              <a:t>!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6825384" y="3383167"/>
            <a:ext cx="2177910" cy="2626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err="1" smtClean="0"/>
              <a:t>Decision</a:t>
            </a:r>
            <a:endParaRPr lang="de-DE" sz="1800" dirty="0" smtClean="0"/>
          </a:p>
          <a:p>
            <a:pPr marL="285750" indent="-285750">
              <a:buFont typeface="Arial"/>
              <a:buChar char="•"/>
            </a:pPr>
            <a:r>
              <a:rPr lang="de-DE" sz="1800" dirty="0" err="1" smtClean="0"/>
              <a:t>Consider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other</a:t>
            </a:r>
            <a:r>
              <a:rPr lang="de-DE" sz="1800" dirty="0" smtClean="0"/>
              <a:t> </a:t>
            </a:r>
            <a:r>
              <a:rPr lang="de-DE" sz="1800" dirty="0" err="1" smtClean="0"/>
              <a:t>effects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spline</a:t>
            </a:r>
            <a:r>
              <a:rPr lang="de-DE" sz="1800" dirty="0" smtClean="0"/>
              <a:t> </a:t>
            </a:r>
            <a:r>
              <a:rPr lang="de-DE" sz="1800" dirty="0" err="1" smtClean="0"/>
              <a:t>degree</a:t>
            </a:r>
            <a:r>
              <a:rPr lang="de-DE" sz="1800" dirty="0" smtClean="0"/>
              <a:t> </a:t>
            </a:r>
            <a:r>
              <a:rPr lang="de-DE" sz="1800" dirty="0" err="1" smtClean="0"/>
              <a:t>choice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 </a:t>
            </a:r>
            <a:r>
              <a:rPr lang="de-DE" sz="1800" dirty="0" err="1" smtClean="0"/>
              <a:t>has</a:t>
            </a:r>
            <a:r>
              <a:rPr lang="de-DE" sz="1800" dirty="0" smtClean="0"/>
              <a:t> </a:t>
            </a:r>
            <a:r>
              <a:rPr lang="de-DE" sz="1800" dirty="0" err="1" smtClean="0"/>
              <a:t>no</a:t>
            </a:r>
            <a:r>
              <a:rPr lang="de-DE" sz="1800" dirty="0" smtClean="0"/>
              <a:t> </a:t>
            </a:r>
            <a:r>
              <a:rPr lang="de-DE" sz="1800" dirty="0" err="1" smtClean="0"/>
              <a:t>drawbacks</a:t>
            </a:r>
            <a:r>
              <a:rPr lang="de-DE" sz="1800" dirty="0" smtClean="0"/>
              <a:t>, </a:t>
            </a:r>
            <a:r>
              <a:rPr lang="de-DE" sz="1800" dirty="0" err="1" smtClean="0"/>
              <a:t>choose</a:t>
            </a:r>
            <a:r>
              <a:rPr lang="de-DE" sz="1800" dirty="0" smtClean="0"/>
              <a:t> </a:t>
            </a:r>
            <a:r>
              <a:rPr lang="de-DE" sz="1800" dirty="0" err="1" smtClean="0"/>
              <a:t>quartic</a:t>
            </a:r>
            <a:r>
              <a:rPr lang="de-DE" sz="1800" dirty="0" smtClean="0"/>
              <a:t>.</a:t>
            </a:r>
            <a:endParaRPr lang="de-DE" sz="1800" dirty="0"/>
          </a:p>
        </p:txBody>
      </p:sp>
      <p:pic>
        <p:nvPicPr>
          <p:cNvPr id="7" name="Inhaltsplatzhalter 6" descr="Mot_Alloc1p_2012_06_09_12_14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8" b="419"/>
          <a:stretch/>
        </p:blipFill>
        <p:spPr>
          <a:xfrm>
            <a:off x="-105830" y="846594"/>
            <a:ext cx="6836490" cy="5444070"/>
          </a:xfrm>
        </p:spPr>
      </p:pic>
      <p:grpSp>
        <p:nvGrpSpPr>
          <p:cNvPr id="31" name="Gruppierung 30"/>
          <p:cNvGrpSpPr/>
          <p:nvPr/>
        </p:nvGrpSpPr>
        <p:grpSpPr>
          <a:xfrm>
            <a:off x="3573834" y="1988049"/>
            <a:ext cx="3164005" cy="2800918"/>
            <a:chOff x="3573834" y="1988049"/>
            <a:chExt cx="3164005" cy="2800918"/>
          </a:xfrm>
        </p:grpSpPr>
        <p:sp>
          <p:nvSpPr>
            <p:cNvPr id="8" name="Rechteck 7"/>
            <p:cNvSpPr/>
            <p:nvPr/>
          </p:nvSpPr>
          <p:spPr bwMode="auto">
            <a:xfrm>
              <a:off x="3586164" y="1988049"/>
              <a:ext cx="357561" cy="39452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DE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Gerade Verbindung 12"/>
            <p:cNvCxnSpPr/>
            <p:nvPr/>
          </p:nvCxnSpPr>
          <p:spPr bwMode="auto">
            <a:xfrm>
              <a:off x="3573834" y="2357918"/>
              <a:ext cx="200767" cy="241593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Gerade Verbindung 14"/>
            <p:cNvCxnSpPr/>
            <p:nvPr/>
          </p:nvCxnSpPr>
          <p:spPr bwMode="auto">
            <a:xfrm>
              <a:off x="3956054" y="2012707"/>
              <a:ext cx="2770026" cy="67993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Gerade Verbindung 18"/>
            <p:cNvCxnSpPr/>
            <p:nvPr/>
          </p:nvCxnSpPr>
          <p:spPr bwMode="auto">
            <a:xfrm>
              <a:off x="3602937" y="2004831"/>
              <a:ext cx="171664" cy="664292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Gerade Verbindung 20"/>
            <p:cNvCxnSpPr/>
            <p:nvPr/>
          </p:nvCxnSpPr>
          <p:spPr bwMode="auto">
            <a:xfrm>
              <a:off x="3960498" y="2374699"/>
              <a:ext cx="319735" cy="29442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0" name="Bild 9" descr="Mot_Alloc_HG1_enlarged.eps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37807" t="8743" r="39688" b="68027"/>
            <a:stretch/>
          </p:blipFill>
          <p:spPr>
            <a:xfrm>
              <a:off x="3786360" y="2680882"/>
              <a:ext cx="2951479" cy="2108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32" name="Bild 31" descr="Mot_Alloc_HG2_enlarged.eps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9608" t="9008" r="41489" b="68296"/>
          <a:stretch/>
        </p:blipFill>
        <p:spPr>
          <a:xfrm>
            <a:off x="376284" y="2704398"/>
            <a:ext cx="3104343" cy="20694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7" name="Textfeld 36"/>
          <p:cNvSpPr txBox="1"/>
          <p:nvPr/>
        </p:nvSpPr>
        <p:spPr>
          <a:xfrm>
            <a:off x="6912328" y="1391805"/>
            <a:ext cx="2231672" cy="7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C</a:t>
            </a:r>
            <a:r>
              <a:rPr lang="de-DE" sz="1800" baseline="30000" dirty="0" smtClean="0"/>
              <a:t>2</a:t>
            </a:r>
            <a:r>
              <a:rPr lang="de-DE" sz="1800" dirty="0" smtClean="0"/>
              <a:t> </a:t>
            </a:r>
            <a:r>
              <a:rPr lang="de-DE" sz="1800" dirty="0" err="1" smtClean="0"/>
              <a:t>seems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</a:t>
            </a:r>
            <a:r>
              <a:rPr lang="de-DE" sz="1800" dirty="0" err="1" smtClean="0"/>
              <a:t>be</a:t>
            </a:r>
            <a:r>
              <a:rPr lang="de-DE" sz="1800" dirty="0" smtClean="0"/>
              <a:t> </a:t>
            </a:r>
            <a:r>
              <a:rPr lang="de-DE" sz="1800" dirty="0" err="1" smtClean="0"/>
              <a:t>sufficient</a:t>
            </a:r>
            <a:r>
              <a:rPr lang="de-DE" sz="1800" dirty="0" smtClean="0"/>
              <a:t>!</a:t>
            </a:r>
          </a:p>
        </p:txBody>
      </p:sp>
      <p:pic>
        <p:nvPicPr>
          <p:cNvPr id="39" name="Bild 38" descr="Mot_Alloc_HG2_enlarged.eps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5782" t="39856" r="32357" b="38361"/>
          <a:stretch/>
        </p:blipFill>
        <p:spPr>
          <a:xfrm>
            <a:off x="364525" y="2916047"/>
            <a:ext cx="2855727" cy="15285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Pfeil nach links 32"/>
          <p:cNvSpPr/>
          <p:nvPr/>
        </p:nvSpPr>
        <p:spPr bwMode="auto">
          <a:xfrm>
            <a:off x="2927960" y="2727914"/>
            <a:ext cx="1552173" cy="2069452"/>
          </a:xfrm>
          <a:prstGeom prst="leftArrow">
            <a:avLst/>
          </a:prstGeom>
          <a:solidFill>
            <a:srgbClr val="DFE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36" name="Objek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06207809"/>
              </p:ext>
            </p:extLst>
          </p:nvPr>
        </p:nvGraphicFramePr>
        <p:xfrm>
          <a:off x="3588483" y="3314457"/>
          <a:ext cx="456571" cy="884606"/>
        </p:xfrm>
        <a:graphic>
          <a:graphicData uri="http://schemas.openxmlformats.org/presentationml/2006/ole">
            <p:oleObj spid="_x0000_s26643" name="Formel" r:id="rId7" imgW="191880" imgH="38376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26738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7" grpId="0"/>
      <p:bldP spid="33" grpId="0" animBg="1"/>
      <p:bldP spid="33" grpId="1" animBg="1"/>
      <p:bldP spid="33" grpId="2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Motion Law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pic>
        <p:nvPicPr>
          <p:cNvPr id="6" name="Inhaltsplatzhalter 5" descr="ApproxInterpol.eps"/>
          <p:cNvPicPr>
            <a:picLocks noGrp="1" noChangeAspect="1"/>
          </p:cNvPicPr>
          <p:nvPr>
            <p:ph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248" t="7185" r="266"/>
          <a:stretch/>
        </p:blipFill>
        <p:spPr>
          <a:xfrm>
            <a:off x="101600" y="1635125"/>
            <a:ext cx="5116818" cy="4562964"/>
          </a:xfrm>
        </p:spPr>
      </p:pic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783936355"/>
              </p:ext>
            </p:extLst>
          </p:nvPr>
        </p:nvGraphicFramePr>
        <p:xfrm>
          <a:off x="215900" y="1141626"/>
          <a:ext cx="635000" cy="1407297"/>
        </p:xfrm>
        <a:graphic>
          <a:graphicData uri="http://schemas.openxmlformats.org/presentationml/2006/ole">
            <p:oleObj spid="_x0000_s2180" name="Formel" r:id="rId4" imgW="456840" imgH="1032840" progId="Equation.3">
              <p:embed/>
            </p:oleObj>
          </a:graphicData>
        </a:graphic>
      </p:graphicFrame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42372637"/>
              </p:ext>
            </p:extLst>
          </p:nvPr>
        </p:nvGraphicFramePr>
        <p:xfrm>
          <a:off x="2659063" y="2830513"/>
          <a:ext cx="600075" cy="1408112"/>
        </p:xfrm>
        <a:graphic>
          <a:graphicData uri="http://schemas.openxmlformats.org/presentationml/2006/ole">
            <p:oleObj spid="_x0000_s2181" name="Formel" r:id="rId5" imgW="429480" imgH="1032840" progId="Equation.3">
              <p:embed/>
            </p:oleObj>
          </a:graphicData>
        </a:graphic>
      </p:graphicFrame>
      <p:cxnSp>
        <p:nvCxnSpPr>
          <p:cNvPr id="10" name="Gerade Verbindung mit Pfeil 9"/>
          <p:cNvCxnSpPr/>
          <p:nvPr/>
        </p:nvCxnSpPr>
        <p:spPr bwMode="auto">
          <a:xfrm>
            <a:off x="889000" y="1739900"/>
            <a:ext cx="736600" cy="27940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Gerade Verbindung mit Pfeil 12"/>
          <p:cNvCxnSpPr>
            <a:stCxn id="8" idx="1"/>
          </p:cNvCxnSpPr>
          <p:nvPr/>
        </p:nvCxnSpPr>
        <p:spPr bwMode="auto">
          <a:xfrm flipH="1" flipV="1">
            <a:off x="2070100" y="2806701"/>
            <a:ext cx="588963" cy="727868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64526694"/>
              </p:ext>
            </p:extLst>
          </p:nvPr>
        </p:nvGraphicFramePr>
        <p:xfrm>
          <a:off x="5737225" y="3016250"/>
          <a:ext cx="1849438" cy="1803400"/>
        </p:xfrm>
        <a:graphic>
          <a:graphicData uri="http://schemas.openxmlformats.org/presentationml/2006/ole">
            <p:oleObj spid="_x0000_s2182" name="Equation" r:id="rId6" imgW="1066524" imgH="1041170" progId="Equation.3">
              <p:embed/>
            </p:oleObj>
          </a:graphicData>
        </a:graphic>
      </p:graphicFrame>
      <p:sp>
        <p:nvSpPr>
          <p:cNvPr id="19" name="Textfeld 18"/>
          <p:cNvSpPr txBox="1"/>
          <p:nvPr/>
        </p:nvSpPr>
        <p:spPr>
          <a:xfrm>
            <a:off x="5715000" y="1295400"/>
            <a:ext cx="2959100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The </a:t>
            </a:r>
            <a:r>
              <a:rPr lang="de-DE" dirty="0" err="1" smtClean="0"/>
              <a:t>decision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parameterization</a:t>
            </a:r>
            <a:r>
              <a:rPr lang="de-DE" dirty="0" smtClean="0"/>
              <a:t> </a:t>
            </a:r>
            <a:r>
              <a:rPr lang="de-DE" dirty="0" err="1" smtClean="0"/>
              <a:t>affects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geometry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velocity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acceleration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!</a:t>
            </a:r>
            <a:endParaRPr lang="de-DE" dirty="0"/>
          </a:p>
        </p:txBody>
      </p:sp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01432426"/>
              </p:ext>
            </p:extLst>
          </p:nvPr>
        </p:nvGraphicFramePr>
        <p:xfrm>
          <a:off x="5764212" y="5103812"/>
          <a:ext cx="3093337" cy="877887"/>
        </p:xfrm>
        <a:graphic>
          <a:graphicData uri="http://schemas.openxmlformats.org/presentationml/2006/ole">
            <p:oleObj spid="_x0000_s2183" name="Formel" r:id="rId7" imgW="2011320" imgH="557640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40954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Parameterization_4_HG.ep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3416" t="6250" r="15028" b="1786"/>
          <a:stretch/>
        </p:blipFill>
        <p:spPr>
          <a:xfrm>
            <a:off x="539749" y="1270000"/>
            <a:ext cx="4968875" cy="4798071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Variants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6588846" y="1243173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631420" y="2063620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682451" y="3648469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>
              <a:solidFill>
                <a:srgbClr val="008000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6635415" y="4901232"/>
            <a:ext cx="1861782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rgbClr val="FF0000"/>
              </a:solidFill>
            </a:endParaRPr>
          </a:p>
        </p:txBody>
      </p:sp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17270324"/>
              </p:ext>
            </p:extLst>
          </p:nvPr>
        </p:nvGraphicFramePr>
        <p:xfrm>
          <a:off x="0" y="1189251"/>
          <a:ext cx="635000" cy="1407297"/>
        </p:xfrm>
        <a:graphic>
          <a:graphicData uri="http://schemas.openxmlformats.org/presentationml/2006/ole">
            <p:oleObj spid="_x0000_s27750" name="Formel" r:id="rId4" imgW="456840" imgH="1032840" progId="Equation.3">
              <p:embed/>
            </p:oleObj>
          </a:graphicData>
        </a:graphic>
      </p:graphicFrame>
      <p:cxnSp>
        <p:nvCxnSpPr>
          <p:cNvPr id="13" name="Gerade Verbindung mit Pfeil 12"/>
          <p:cNvCxnSpPr/>
          <p:nvPr/>
        </p:nvCxnSpPr>
        <p:spPr bwMode="auto">
          <a:xfrm flipV="1">
            <a:off x="635000" y="1666875"/>
            <a:ext cx="825500" cy="254001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2937444"/>
              </p:ext>
            </p:extLst>
          </p:nvPr>
        </p:nvGraphicFramePr>
        <p:xfrm>
          <a:off x="3112385" y="2627690"/>
          <a:ext cx="600075" cy="1408112"/>
        </p:xfrm>
        <a:graphic>
          <a:graphicData uri="http://schemas.openxmlformats.org/presentationml/2006/ole">
            <p:oleObj spid="_x0000_s27751" name="Formel" r:id="rId5" imgW="429480" imgH="1032840" progId="Equation.3">
              <p:embed/>
            </p:oleObj>
          </a:graphicData>
        </a:graphic>
      </p:graphicFrame>
      <p:cxnSp>
        <p:nvCxnSpPr>
          <p:cNvPr id="16" name="Gerade Verbindung mit Pfeil 15"/>
          <p:cNvCxnSpPr>
            <a:stCxn id="15" idx="1"/>
          </p:cNvCxnSpPr>
          <p:nvPr/>
        </p:nvCxnSpPr>
        <p:spPr bwMode="auto">
          <a:xfrm flipH="1" flipV="1">
            <a:off x="1936750" y="2444750"/>
            <a:ext cx="1175635" cy="886996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18" name="Objek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93189364"/>
              </p:ext>
            </p:extLst>
          </p:nvPr>
        </p:nvGraphicFramePr>
        <p:xfrm>
          <a:off x="6757223" y="1757363"/>
          <a:ext cx="865187" cy="293688"/>
        </p:xfrm>
        <a:graphic>
          <a:graphicData uri="http://schemas.openxmlformats.org/presentationml/2006/ole">
            <p:oleObj spid="_x0000_s27752" name="Formel" r:id="rId6" imgW="612360" imgH="200880" progId="Equation.3">
              <p:embed/>
            </p:oleObj>
          </a:graphicData>
        </a:graphic>
      </p:graphicFrame>
      <p:graphicFrame>
        <p:nvGraphicFramePr>
          <p:cNvPr id="19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4980536"/>
              </p:ext>
            </p:extLst>
          </p:nvPr>
        </p:nvGraphicFramePr>
        <p:xfrm>
          <a:off x="6737122" y="2498778"/>
          <a:ext cx="2171700" cy="1139825"/>
        </p:xfrm>
        <a:graphic>
          <a:graphicData uri="http://schemas.openxmlformats.org/presentationml/2006/ole">
            <p:oleObj spid="_x0000_s27753" name="Formel" r:id="rId7" imgW="1554120" imgH="822600" progId="Equation.3">
              <p:embed/>
            </p:oleObj>
          </a:graphicData>
        </a:graphic>
      </p:graphicFrame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55701254"/>
              </p:ext>
            </p:extLst>
          </p:nvPr>
        </p:nvGraphicFramePr>
        <p:xfrm>
          <a:off x="6704514" y="5307255"/>
          <a:ext cx="2330450" cy="1192212"/>
        </p:xfrm>
        <a:graphic>
          <a:graphicData uri="http://schemas.openxmlformats.org/presentationml/2006/ole">
            <p:oleObj spid="_x0000_s27754" name="Formel" r:id="rId8" imgW="1663920" imgH="868320" progId="Equation.3">
              <p:embed/>
            </p:oleObj>
          </a:graphicData>
        </a:graphic>
      </p:graphicFrame>
      <p:graphicFrame>
        <p:nvGraphicFramePr>
          <p:cNvPr id="2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54868538"/>
              </p:ext>
            </p:extLst>
          </p:nvPr>
        </p:nvGraphicFramePr>
        <p:xfrm>
          <a:off x="6832600" y="4344988"/>
          <a:ext cx="1625600" cy="315912"/>
        </p:xfrm>
        <a:graphic>
          <a:graphicData uri="http://schemas.openxmlformats.org/presentationml/2006/ole">
            <p:oleObj spid="_x0000_s27755" name="Formel" r:id="rId9" imgW="1142640" imgH="200880" progId="Equation.3">
              <p:embed/>
            </p:oleObj>
          </a:graphicData>
        </a:graphic>
      </p:graphicFrame>
      <p:pic>
        <p:nvPicPr>
          <p:cNvPr id="22" name="Bild 21" descr="Parameterization_HG_VelAcc.eps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490" t="-2363" r="7548" b="-1"/>
          <a:stretch/>
        </p:blipFill>
        <p:spPr>
          <a:xfrm>
            <a:off x="0" y="968375"/>
            <a:ext cx="6243966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720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45" name="Picture 13" descr="C:\Users\Matthias\GITHUB\BA-HMI\powerpoint\traj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5225" y="956128"/>
            <a:ext cx="4098428" cy="4109357"/>
          </a:xfrm>
          <a:prstGeom prst="rect">
            <a:avLst/>
          </a:prstGeom>
          <a:noFill/>
        </p:spPr>
      </p:pic>
      <p:pic>
        <p:nvPicPr>
          <p:cNvPr id="18446" name="Picture 14" descr="C:\Users\Matthias\GITHUB\BA-HMI\powerpoint\trace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9057" y="956128"/>
            <a:ext cx="4109357" cy="4109357"/>
          </a:xfrm>
          <a:prstGeom prst="rect">
            <a:avLst/>
          </a:prstGeom>
          <a:noFill/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Criteria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Trajectory-Controllers</a:t>
            </a:r>
            <a:endParaRPr lang="en-US" dirty="0"/>
          </a:p>
        </p:txBody>
      </p:sp>
      <p:graphicFrame>
        <p:nvGraphicFramePr>
          <p:cNvPr id="17411" name="Object 3"/>
          <p:cNvGraphicFramePr>
            <a:graphicFrameLocks noChangeAspect="1"/>
          </p:cNvGraphicFramePr>
          <p:nvPr/>
        </p:nvGraphicFramePr>
        <p:xfrm>
          <a:off x="4910130" y="2105025"/>
          <a:ext cx="2641600" cy="484188"/>
        </p:xfrm>
        <a:graphic>
          <a:graphicData uri="http://schemas.openxmlformats.org/presentationml/2006/ole">
            <p:oleObj spid="_x0000_s18540" name="Equation" r:id="rId6" imgW="1523449" imgH="279446" progId="Equation.3">
              <p:embed/>
            </p:oleObj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4847764" y="1600200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ETH Light" pitchFamily="2" charset="0"/>
              </a:rPr>
              <a:t>Precise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path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7412" name="Object 4"/>
          <p:cNvGraphicFramePr>
            <a:graphicFrameLocks noChangeAspect="1"/>
          </p:cNvGraphicFramePr>
          <p:nvPr/>
        </p:nvGraphicFramePr>
        <p:xfrm>
          <a:off x="4938025" y="5448983"/>
          <a:ext cx="2092325" cy="615950"/>
        </p:xfrm>
        <a:graphic>
          <a:graphicData uri="http://schemas.openxmlformats.org/presentationml/2006/ole">
            <p:oleObj spid="_x0000_s18541" name="Equation" r:id="rId7" imgW="1206523" imgH="355508" progId="Equation.3">
              <p:embed/>
            </p:oleObj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4822365" y="4408715"/>
            <a:ext cx="4118428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Time </a:t>
            </a:r>
            <a:r>
              <a:rPr lang="de-DE" dirty="0" err="1" smtClean="0">
                <a:latin typeface="ETH Light" pitchFamily="2" charset="0"/>
              </a:rPr>
              <a:t>equivalence</a:t>
            </a:r>
            <a:r>
              <a:rPr lang="de-DE" dirty="0" smtClean="0">
                <a:latin typeface="ETH Light" pitchFamily="2" charset="0"/>
              </a:rPr>
              <a:t> (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tracking</a:t>
            </a:r>
            <a:r>
              <a:rPr lang="de-DE" dirty="0" smtClean="0">
                <a:latin typeface="ETH Light" pitchFamily="2" charset="0"/>
              </a:rPr>
              <a:t>)</a:t>
            </a:r>
            <a:endParaRPr lang="de-DE" dirty="0">
              <a:latin typeface="ETH Light" pitchFamily="2" charset="0"/>
            </a:endParaRPr>
          </a:p>
        </p:txBody>
      </p:sp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4926912" y="3332388"/>
          <a:ext cx="1936750" cy="727075"/>
        </p:xfrm>
        <a:graphic>
          <a:graphicData uri="http://schemas.openxmlformats.org/presentationml/2006/ole">
            <p:oleObj spid="_x0000_s18542" name="Equation" r:id="rId8" imgW="1117233" imgH="418893" progId="Equation.3">
              <p:embed/>
            </p:oleObj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929865" y="4919663"/>
          <a:ext cx="2509838" cy="484187"/>
        </p:xfrm>
        <a:graphic>
          <a:graphicData uri="http://schemas.openxmlformats.org/presentationml/2006/ole">
            <p:oleObj spid="_x0000_s18543" name="Equation" r:id="rId9" imgW="1447387" imgH="279446" progId="Equation.3">
              <p:embed/>
            </p:oleObj>
          </a:graphicData>
        </a:graphic>
      </p:graphicFrame>
      <p:sp>
        <p:nvSpPr>
          <p:cNvPr id="20" name="Textfeld 19"/>
          <p:cNvSpPr txBox="1"/>
          <p:nvPr/>
        </p:nvSpPr>
        <p:spPr>
          <a:xfrm>
            <a:off x="4840510" y="2899206"/>
            <a:ext cx="3797300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Low power </a:t>
            </a:r>
            <a:r>
              <a:rPr lang="de-DE" dirty="0" err="1" smtClean="0">
                <a:latin typeface="ETH Light" pitchFamily="2" charset="0"/>
              </a:rPr>
              <a:t>consumption</a:t>
            </a:r>
            <a:endParaRPr lang="de-DE" dirty="0">
              <a:latin typeface="ETH Light" pitchFamily="2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620480" y="5243286"/>
            <a:ext cx="4164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chemeClr val="bg1"/>
                </a:solidFill>
                <a:latin typeface="ETH Light" pitchFamily="2" charset="0"/>
              </a:rPr>
              <a:t>Trajectory</a:t>
            </a:r>
            <a:r>
              <a:rPr lang="de-DE" sz="2000" dirty="0" smtClean="0">
                <a:solidFill>
                  <a:schemeClr val="bg1"/>
                </a:solidFill>
                <a:latin typeface="ETH Light" pitchFamily="2" charset="0"/>
              </a:rPr>
              <a:t> </a:t>
            </a:r>
            <a:r>
              <a:rPr lang="de-DE" sz="2000" dirty="0" smtClean="0">
                <a:latin typeface="ETH Light" pitchFamily="2" charset="0"/>
              </a:rPr>
              <a:t> </a:t>
            </a:r>
            <a:r>
              <a:rPr lang="de-DE" sz="2000" dirty="0" smtClean="0">
                <a:latin typeface="ETH Light" pitchFamily="2" charset="0"/>
              </a:rPr>
              <a:t>      </a:t>
            </a:r>
            <a:r>
              <a:rPr lang="de-DE" sz="2000" dirty="0" smtClean="0">
                <a:latin typeface="ETH Light" pitchFamily="2" charset="0"/>
              </a:rPr>
              <a:t>  </a:t>
            </a:r>
            <a:r>
              <a:rPr lang="de-DE" sz="2000" b="1" dirty="0" smtClean="0">
                <a:solidFill>
                  <a:srgbClr val="00B050"/>
                </a:solidFill>
                <a:latin typeface="ETH Light" pitchFamily="2" charset="0"/>
              </a:rPr>
              <a:t>Simulation </a:t>
            </a:r>
            <a:r>
              <a:rPr lang="de-DE" sz="2000" b="1" dirty="0" err="1" smtClean="0">
                <a:solidFill>
                  <a:srgbClr val="00B050"/>
                </a:solidFill>
                <a:latin typeface="ETH Light" pitchFamily="2" charset="0"/>
              </a:rPr>
              <a:t>Trace</a:t>
            </a:r>
            <a:r>
              <a:rPr lang="de-DE" sz="2000" b="1" dirty="0" smtClean="0">
                <a:solidFill>
                  <a:srgbClr val="00B050"/>
                </a:solidFill>
                <a:latin typeface="ETH Light" pitchFamily="2" charset="0"/>
              </a:rPr>
              <a:t> r(t)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613226" y="5236032"/>
            <a:ext cx="1870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rgbClr val="005395"/>
                </a:solidFill>
                <a:latin typeface="ETH Light" pitchFamily="2" charset="0"/>
              </a:rPr>
              <a:t>Trajectory</a:t>
            </a:r>
            <a:r>
              <a:rPr lang="de-DE" sz="2000" b="1" dirty="0" smtClean="0">
                <a:solidFill>
                  <a:srgbClr val="005395"/>
                </a:solidFill>
                <a:latin typeface="ETH Light" pitchFamily="2" charset="0"/>
              </a:rPr>
              <a:t> p(t)</a:t>
            </a:r>
            <a:endParaRPr lang="de-DE" sz="2000" b="1" dirty="0">
              <a:solidFill>
                <a:srgbClr val="00B050"/>
              </a:solidFill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 15"/>
          <p:cNvSpPr/>
          <p:nvPr/>
        </p:nvSpPr>
        <p:spPr bwMode="auto">
          <a:xfrm>
            <a:off x="2243648" y="2647965"/>
            <a:ext cx="4897380" cy="1328958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292088"/>
              <a:gd name="connsiteY0" fmla="*/ 644351 h 672318"/>
              <a:gd name="connsiteX1" fmla="*/ 869688 w 2292088"/>
              <a:gd name="connsiteY1" fmla="*/ 4661 h 672318"/>
              <a:gd name="connsiteX2" fmla="*/ 2292088 w 2292088"/>
              <a:gd name="connsiteY2" fmla="*/ 672318 h 672318"/>
              <a:gd name="connsiteX3" fmla="*/ 2292088 w 2292088"/>
              <a:gd name="connsiteY3" fmla="*/ 672318 h 672318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  <a:gd name="connsiteX0" fmla="*/ 0 w 2292088"/>
              <a:gd name="connsiteY0" fmla="*/ 704530 h 732497"/>
              <a:gd name="connsiteX1" fmla="*/ 869688 w 2292088"/>
              <a:gd name="connsiteY1" fmla="*/ 64840 h 732497"/>
              <a:gd name="connsiteX2" fmla="*/ 2292088 w 2292088"/>
              <a:gd name="connsiteY2" fmla="*/ 732497 h 732497"/>
              <a:gd name="connsiteX3" fmla="*/ 2292088 w 2292088"/>
              <a:gd name="connsiteY3" fmla="*/ 732497 h 73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2088" h="732497">
                <a:moveTo>
                  <a:pt x="0" y="704530"/>
                </a:moveTo>
                <a:cubicBezTo>
                  <a:pt x="262466" y="394892"/>
                  <a:pt x="296049" y="0"/>
                  <a:pt x="869688" y="64840"/>
                </a:cubicBezTo>
                <a:cubicBezTo>
                  <a:pt x="1251703" y="129680"/>
                  <a:pt x="2292088" y="732497"/>
                  <a:pt x="2292088" y="732497"/>
                </a:cubicBezTo>
                <a:lnTo>
                  <a:pt x="2292088" y="732497"/>
                </a:ln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2772227" y="1088571"/>
            <a:ext cx="2002973" cy="58057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2837996" y="3949688"/>
          <a:ext cx="747713" cy="1235075"/>
        </p:xfrm>
        <a:graphic>
          <a:graphicData uri="http://schemas.openxmlformats.org/presentationml/2006/ole">
            <p:oleObj spid="_x0000_s21686" name="Equation" r:id="rId4" imgW="431570" imgH="711016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591147" y="4775270"/>
          <a:ext cx="549275" cy="354012"/>
        </p:xfrm>
        <a:graphic>
          <a:graphicData uri="http://schemas.openxmlformats.org/presentationml/2006/ole">
            <p:oleObj spid="_x0000_s21687" name="Equation" r:id="rId5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578733" y="2965686"/>
          <a:ext cx="463550" cy="352425"/>
        </p:xfrm>
        <a:graphic>
          <a:graphicData uri="http://schemas.openxmlformats.org/presentationml/2006/ole">
            <p:oleObj spid="_x0000_s21688" name="Equation" r:id="rId6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784475" y="3257550"/>
          <a:ext cx="530225" cy="350838"/>
        </p:xfrm>
        <a:graphic>
          <a:graphicData uri="http://schemas.openxmlformats.org/presentationml/2006/ole">
            <p:oleObj spid="_x0000_s21689" name="Equation" r:id="rId7" imgW="304433" imgH="203139" progId="Equation.3">
              <p:embed/>
            </p:oleObj>
          </a:graphicData>
        </a:graphic>
      </p:graphicFrame>
      <p:graphicFrame>
        <p:nvGraphicFramePr>
          <p:cNvPr id="21510" name="Object 6"/>
          <p:cNvGraphicFramePr>
            <a:graphicFrameLocks noChangeAspect="1"/>
          </p:cNvGraphicFramePr>
          <p:nvPr/>
        </p:nvGraphicFramePr>
        <p:xfrm>
          <a:off x="6549077" y="4177329"/>
          <a:ext cx="925513" cy="350837"/>
        </p:xfrm>
        <a:graphic>
          <a:graphicData uri="http://schemas.openxmlformats.org/presentationml/2006/ole">
            <p:oleObj spid="_x0000_s21690" name="Equation" r:id="rId8" imgW="532895" imgH="203139" progId="Equation.3">
              <p:embed/>
            </p:oleObj>
          </a:graphicData>
        </a:graphic>
      </p:graphicFrame>
      <p:graphicFrame>
        <p:nvGraphicFramePr>
          <p:cNvPr id="21511" name="Object 7"/>
          <p:cNvGraphicFramePr>
            <a:graphicFrameLocks noChangeAspect="1"/>
          </p:cNvGraphicFramePr>
          <p:nvPr/>
        </p:nvGraphicFramePr>
        <p:xfrm>
          <a:off x="6797959" y="3175925"/>
          <a:ext cx="879475" cy="352425"/>
        </p:xfrm>
        <a:graphic>
          <a:graphicData uri="http://schemas.openxmlformats.org/presentationml/2006/ole">
            <p:oleObj spid="_x0000_s21691" name="Equation" r:id="rId9" imgW="507633" imgH="203384" progId="Equation.3">
              <p:embed/>
            </p:oleObj>
          </a:graphicData>
        </a:graphic>
      </p:graphicFrame>
      <p:graphicFrame>
        <p:nvGraphicFramePr>
          <p:cNvPr id="21514" name="Object 10"/>
          <p:cNvGraphicFramePr>
            <a:graphicFrameLocks noChangeAspect="1"/>
          </p:cNvGraphicFramePr>
          <p:nvPr/>
        </p:nvGraphicFramePr>
        <p:xfrm>
          <a:off x="3797259" y="5516880"/>
          <a:ext cx="706437" cy="792163"/>
        </p:xfrm>
        <a:graphic>
          <a:graphicData uri="http://schemas.openxmlformats.org/presentationml/2006/ole">
            <p:oleObj spid="_x0000_s21692" name="Equation" r:id="rId10" imgW="406216" imgH="456924" progId="Equation.3">
              <p:embed/>
            </p:oleObj>
          </a:graphicData>
        </a:graphic>
      </p:graphicFrame>
      <p:grpSp>
        <p:nvGrpSpPr>
          <p:cNvPr id="55" name="Gruppieren 5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6" name="Gerade Verbindung 5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Gerade Verbindung 5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8" name="Gerade Verbindung 5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9" name="Gruppieren 48"/>
          <p:cNvGrpSpPr/>
          <p:nvPr/>
        </p:nvGrpSpPr>
        <p:grpSpPr>
          <a:xfrm>
            <a:off x="2070552" y="2758727"/>
            <a:ext cx="587823" cy="566065"/>
            <a:chOff x="1204690" y="3091544"/>
            <a:chExt cx="587823" cy="566065"/>
          </a:xfrm>
        </p:grpSpPr>
        <p:sp>
          <p:nvSpPr>
            <p:cNvPr id="50" name="Ellipse 4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1" name="Ellipse 5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10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2" name="Ellipse 5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61000"/>
                  </a:srgbClr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53" name="Ellipse 5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3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0" name="Ellipse 29"/>
          <p:cNvSpPr/>
          <p:nvPr/>
        </p:nvSpPr>
        <p:spPr bwMode="auto">
          <a:xfrm>
            <a:off x="2628898" y="3379329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59" name="Gruppieren 58"/>
          <p:cNvGrpSpPr/>
          <p:nvPr/>
        </p:nvGrpSpPr>
        <p:grpSpPr>
          <a:xfrm>
            <a:off x="2072824" y="2760999"/>
            <a:ext cx="587823" cy="566065"/>
            <a:chOff x="1204690" y="3091544"/>
            <a:chExt cx="587823" cy="566065"/>
          </a:xfrm>
        </p:grpSpPr>
        <p:sp>
          <p:nvSpPr>
            <p:cNvPr id="60" name="Ellipse 59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7000"/>
                  </a:schemeClr>
                </a:gs>
                <a:gs pos="39999">
                  <a:schemeClr val="accent1">
                    <a:lumMod val="75000"/>
                    <a:lumOff val="25000"/>
                    <a:alpha val="22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6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1" name="Ellipse 60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3000"/>
                  </a:schemeClr>
                </a:gs>
                <a:gs pos="39999">
                  <a:schemeClr val="accent1">
                    <a:lumMod val="75000"/>
                    <a:lumOff val="25000"/>
                    <a:alpha val="1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23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2" name="Ellipse 61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>
                    <a:alpha val="11000"/>
                  </a:srgbClr>
                </a:gs>
                <a:gs pos="39999">
                  <a:srgbClr val="85C2FF">
                    <a:alpha val="24000"/>
                  </a:srgbClr>
                </a:gs>
                <a:gs pos="70000">
                  <a:srgbClr val="C4D6EB">
                    <a:alpha val="16000"/>
                  </a:srgbClr>
                </a:gs>
                <a:gs pos="100000">
                  <a:srgbClr val="FFEBFA">
                    <a:alpha val="16000"/>
                  </a:srgbClr>
                </a:gs>
              </a:gsLst>
              <a:lin ang="0" scaled="0"/>
            </a:gradFill>
            <a:ln w="9525" cap="flat" cmpd="sng" algn="ctr">
              <a:solidFill>
                <a:schemeClr val="tx1">
                  <a:alpha val="12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63" name="Ellipse 62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28000"/>
                  </a:schemeClr>
                </a:gs>
                <a:gs pos="39999">
                  <a:schemeClr val="accent1">
                    <a:lumMod val="75000"/>
                    <a:lumOff val="25000"/>
                    <a:alpha val="24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>
                  <a:alpha val="1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-0.0044 C 0.02274 -0.01989 0.05746 -0.11147 0.13854 -0.09783 C 0.21962 -0.08419 0.41389 0.0407 0.48628 0.07724 " pathEditMode="relative" rAng="0" ptsTypes="aaa">
                                      <p:cBhvr>
                                        <p:cTn id="6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00" y="-13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624 C 0.03177 -0.00347 0.10694 -0.0673 0.19218 -0.04949 C 0.27743 -0.03169 0.44514 0.07955 0.51163 0.11355 " pathEditMode="relative" rAng="0" ptsTypes="aaa">
                                      <p:cBhvr>
                                        <p:cTn id="8" dur="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00" y="17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3204821" cy="49161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 err="1" smtClean="0"/>
              <a:t>One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of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skye‘s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unique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properties</a:t>
            </a:r>
            <a:r>
              <a:rPr lang="de-DE" sz="2400" b="1" dirty="0" smtClean="0"/>
              <a:t>: </a:t>
            </a:r>
          </a:p>
          <a:p>
            <a:pPr marL="0" indent="0">
              <a:buNone/>
            </a:pPr>
            <a:r>
              <a:rPr lang="de-DE" sz="2400" dirty="0" smtClean="0"/>
              <a:t>6 </a:t>
            </a:r>
            <a:r>
              <a:rPr lang="de-DE" sz="2400" dirty="0" err="1" smtClean="0"/>
              <a:t>controllable</a:t>
            </a:r>
            <a:r>
              <a:rPr lang="de-DE" sz="2400" dirty="0" smtClean="0"/>
              <a:t> </a:t>
            </a:r>
            <a:r>
              <a:rPr lang="de-DE" sz="2400" dirty="0" err="1" smtClean="0"/>
              <a:t>degrees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freedom</a:t>
            </a: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 smtClean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 smtClean="0"/>
              <a:t>Develop</a:t>
            </a:r>
            <a:r>
              <a:rPr lang="de-DE" sz="2400" dirty="0" smtClean="0"/>
              <a:t> a </a:t>
            </a:r>
            <a:r>
              <a:rPr lang="de-DE" sz="2400" dirty="0" err="1" smtClean="0"/>
              <a:t>unique</a:t>
            </a:r>
            <a:r>
              <a:rPr lang="de-DE" sz="2400" dirty="0" smtClean="0"/>
              <a:t> </a:t>
            </a:r>
            <a:r>
              <a:rPr lang="de-DE" sz="2400" b="1" dirty="0" smtClean="0"/>
              <a:t>HMI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generate</a:t>
            </a:r>
            <a:r>
              <a:rPr lang="de-DE" sz="2400" dirty="0" smtClean="0"/>
              <a:t> </a:t>
            </a:r>
            <a:r>
              <a:rPr lang="de-DE" sz="2400" b="1" dirty="0" err="1" smtClean="0"/>
              <a:t>Trajectories</a:t>
            </a:r>
            <a:endParaRPr lang="de-DE" sz="2400" b="1" dirty="0" smtClean="0"/>
          </a:p>
          <a:p>
            <a:pPr marL="0" indent="0">
              <a:buNone/>
            </a:pPr>
            <a:r>
              <a:rPr lang="de-DE" sz="2400" dirty="0" err="1" smtClean="0"/>
              <a:t>To</a:t>
            </a:r>
            <a:r>
              <a:rPr lang="de-DE" sz="2400" dirty="0" smtClean="0"/>
              <a:t> deal </a:t>
            </a:r>
            <a:r>
              <a:rPr lang="de-DE" sz="2400" dirty="0" err="1" smtClean="0"/>
              <a:t>with</a:t>
            </a:r>
            <a:endParaRPr lang="de-DE" sz="2400" dirty="0" smtClean="0"/>
          </a:p>
          <a:p>
            <a:pPr marL="0" indent="0">
              <a:buNone/>
            </a:pPr>
            <a:r>
              <a:rPr lang="de-DE" sz="2400" dirty="0" smtClean="0"/>
              <a:t>6 </a:t>
            </a:r>
            <a:r>
              <a:rPr lang="de-DE" sz="2400" dirty="0" err="1" smtClean="0"/>
              <a:t>DoF</a:t>
            </a:r>
            <a:endParaRPr lang="de-DE" sz="2400" dirty="0"/>
          </a:p>
        </p:txBody>
      </p:sp>
      <p:grpSp>
        <p:nvGrpSpPr>
          <p:cNvPr id="23" name="Gruppierung 22"/>
          <p:cNvGrpSpPr/>
          <p:nvPr/>
        </p:nvGrpSpPr>
        <p:grpSpPr>
          <a:xfrm>
            <a:off x="2386227" y="1432373"/>
            <a:ext cx="6757773" cy="5220779"/>
            <a:chOff x="-494696" y="508355"/>
            <a:chExt cx="10209040" cy="7098177"/>
          </a:xfrm>
        </p:grpSpPr>
        <p:pic>
          <p:nvPicPr>
            <p:cNvPr id="7" name="Inhaltsplatzhalter 5" descr="skye_Is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5281" y="1142096"/>
              <a:ext cx="5795272" cy="4916488"/>
            </a:xfrm>
            <a:prstGeom prst="rect">
              <a:avLst/>
            </a:prstGeom>
          </p:spPr>
        </p:pic>
        <p:grpSp>
          <p:nvGrpSpPr>
            <p:cNvPr id="8" name="Gruppieren 26"/>
            <p:cNvGrpSpPr/>
            <p:nvPr/>
          </p:nvGrpSpPr>
          <p:grpSpPr>
            <a:xfrm>
              <a:off x="5707283" y="1813936"/>
              <a:ext cx="2732748" cy="2031444"/>
              <a:chOff x="5634712" y="2307419"/>
              <a:chExt cx="2732748" cy="2031444"/>
            </a:xfrm>
            <a:solidFill>
              <a:schemeClr val="bg1"/>
            </a:solidFill>
          </p:grpSpPr>
          <p:cxnSp>
            <p:nvCxnSpPr>
              <p:cNvPr id="9" name="Gerade Verbindung 8"/>
              <p:cNvCxnSpPr>
                <a:endCxn id="10" idx="1"/>
              </p:cNvCxnSpPr>
              <p:nvPr/>
            </p:nvCxnSpPr>
            <p:spPr bwMode="auto">
              <a:xfrm flipV="1">
                <a:off x="5634712" y="2781667"/>
                <a:ext cx="1215600" cy="155719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" name="Textfeld 9"/>
              <p:cNvSpPr txBox="1"/>
              <p:nvPr/>
            </p:nvSpPr>
            <p:spPr>
              <a:xfrm>
                <a:off x="6850312" y="2307419"/>
                <a:ext cx="1517148" cy="9484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Camera System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1" name="Gruppieren 25"/>
            <p:cNvGrpSpPr/>
            <p:nvPr/>
          </p:nvGrpSpPr>
          <p:grpSpPr>
            <a:xfrm>
              <a:off x="5087087" y="508355"/>
              <a:ext cx="3721188" cy="1156961"/>
              <a:chOff x="5087087" y="668009"/>
              <a:chExt cx="3721188" cy="1156961"/>
            </a:xfrm>
          </p:grpSpPr>
          <p:cxnSp>
            <p:nvCxnSpPr>
              <p:cNvPr id="12" name="Gerade Verbindung 11"/>
              <p:cNvCxnSpPr>
                <a:endCxn id="13" idx="1"/>
              </p:cNvCxnSpPr>
              <p:nvPr/>
            </p:nvCxnSpPr>
            <p:spPr bwMode="auto">
              <a:xfrm flipV="1">
                <a:off x="5087087" y="1142257"/>
                <a:ext cx="1872860" cy="68271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" name="Textfeld 12"/>
              <p:cNvSpPr txBox="1"/>
              <p:nvPr/>
            </p:nvSpPr>
            <p:spPr>
              <a:xfrm>
                <a:off x="6959946" y="668009"/>
                <a:ext cx="1848329" cy="9484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Motor Platform</a:t>
                </a:r>
                <a:endParaRPr lang="en-US" b="1" dirty="0">
                  <a:latin typeface="ETH Light" pitchFamily="2" charset="0"/>
                </a:endParaRPr>
              </a:p>
            </p:txBody>
          </p:sp>
        </p:grpSp>
        <p:grpSp>
          <p:nvGrpSpPr>
            <p:cNvPr id="14" name="Gruppieren 27"/>
            <p:cNvGrpSpPr/>
            <p:nvPr/>
          </p:nvGrpSpPr>
          <p:grpSpPr>
            <a:xfrm>
              <a:off x="5776686" y="2866573"/>
              <a:ext cx="3937658" cy="2726920"/>
              <a:chOff x="5704115" y="3577770"/>
              <a:chExt cx="3937658" cy="2726920"/>
            </a:xfrm>
          </p:grpSpPr>
          <p:cxnSp>
            <p:nvCxnSpPr>
              <p:cNvPr id="15" name="Gerade Verbindung 14"/>
              <p:cNvCxnSpPr>
                <a:endCxn id="16" idx="1"/>
              </p:cNvCxnSpPr>
              <p:nvPr/>
            </p:nvCxnSpPr>
            <p:spPr bwMode="auto">
              <a:xfrm>
                <a:off x="5704115" y="4833255"/>
                <a:ext cx="1403568" cy="107975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" name="Textfeld 15"/>
              <p:cNvSpPr txBox="1"/>
              <p:nvPr/>
            </p:nvSpPr>
            <p:spPr>
              <a:xfrm>
                <a:off x="7107683" y="3577770"/>
                <a:ext cx="2534090" cy="2726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Control Unit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Accelerometer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Gyroscope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Magnetoscope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Barometer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GPS</a:t>
                </a:r>
                <a:endParaRPr lang="en-US" i="1" dirty="0">
                  <a:latin typeface="ETH Light" pitchFamily="2" charset="0"/>
                </a:endParaRPr>
              </a:p>
            </p:txBody>
          </p:sp>
        </p:grpSp>
        <p:grpSp>
          <p:nvGrpSpPr>
            <p:cNvPr id="17" name="Gruppieren 29"/>
            <p:cNvGrpSpPr/>
            <p:nvPr/>
          </p:nvGrpSpPr>
          <p:grpSpPr>
            <a:xfrm>
              <a:off x="5552234" y="4560441"/>
              <a:ext cx="3507996" cy="3046091"/>
              <a:chOff x="6531949" y="3014670"/>
              <a:chExt cx="3507996" cy="3046091"/>
            </a:xfrm>
          </p:grpSpPr>
          <p:cxnSp>
            <p:nvCxnSpPr>
              <p:cNvPr id="18" name="Gerade Verbindung 17"/>
              <p:cNvCxnSpPr>
                <a:endCxn id="19" idx="1"/>
              </p:cNvCxnSpPr>
              <p:nvPr/>
            </p:nvCxnSpPr>
            <p:spPr bwMode="auto">
              <a:xfrm>
                <a:off x="6531949" y="3014670"/>
                <a:ext cx="852774" cy="2101083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9" name="Textfeld 18"/>
              <p:cNvSpPr txBox="1"/>
              <p:nvPr/>
            </p:nvSpPr>
            <p:spPr>
              <a:xfrm>
                <a:off x="7384723" y="4170747"/>
                <a:ext cx="2655222" cy="18900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Communication</a:t>
                </a:r>
              </a:p>
              <a:p>
                <a:r>
                  <a:rPr lang="en-US" i="1" dirty="0" err="1" smtClean="0">
                    <a:latin typeface="ETH Light" pitchFamily="2" charset="0"/>
                  </a:rPr>
                  <a:t>Xbee</a:t>
                </a:r>
                <a:r>
                  <a:rPr lang="en-US" i="1" dirty="0" smtClean="0">
                    <a:latin typeface="ETH Light" pitchFamily="2" charset="0"/>
                  </a:rPr>
                  <a:t> </a:t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smtClean="0">
                    <a:latin typeface="ETH Light" pitchFamily="2" charset="0"/>
                  </a:rPr>
                  <a:t>2.4 GHz </a:t>
                </a:r>
                <a:r>
                  <a:rPr lang="en-US" i="1" dirty="0" err="1" smtClean="0">
                    <a:latin typeface="ETH Light" pitchFamily="2" charset="0"/>
                  </a:rPr>
                  <a:t>Fasst</a:t>
                </a:r>
                <a:r>
                  <a:rPr lang="en-US" i="1" dirty="0" smtClean="0">
                    <a:latin typeface="ETH Light" pitchFamily="2" charset="0"/>
                  </a:rPr>
                  <a:t/>
                </a:r>
                <a:br>
                  <a:rPr lang="en-US" i="1" dirty="0" smtClean="0">
                    <a:latin typeface="ETH Light" pitchFamily="2" charset="0"/>
                  </a:rPr>
                </a:br>
                <a:r>
                  <a:rPr lang="en-US" i="1" dirty="0" err="1" smtClean="0">
                    <a:latin typeface="ETH Light" pitchFamily="2" charset="0"/>
                  </a:rPr>
                  <a:t>WiFi</a:t>
                </a:r>
                <a:endParaRPr lang="en-US" i="1" dirty="0" smtClean="0">
                  <a:latin typeface="ETH Light" pitchFamily="2" charset="0"/>
                </a:endParaRPr>
              </a:p>
            </p:txBody>
          </p:sp>
        </p:grpSp>
        <p:grpSp>
          <p:nvGrpSpPr>
            <p:cNvPr id="20" name="Gruppieren 38"/>
            <p:cNvGrpSpPr/>
            <p:nvPr/>
          </p:nvGrpSpPr>
          <p:grpSpPr>
            <a:xfrm>
              <a:off x="-494696" y="4279607"/>
              <a:ext cx="3018973" cy="2265052"/>
              <a:chOff x="5441647" y="1006632"/>
              <a:chExt cx="3018973" cy="2265052"/>
            </a:xfrm>
            <a:solidFill>
              <a:schemeClr val="bg1"/>
            </a:solidFill>
          </p:grpSpPr>
          <p:sp>
            <p:nvSpPr>
              <p:cNvPr id="21" name="Textfeld 20"/>
              <p:cNvSpPr txBox="1"/>
              <p:nvPr/>
            </p:nvSpPr>
            <p:spPr>
              <a:xfrm>
                <a:off x="5441647" y="2218577"/>
                <a:ext cx="2868417" cy="10531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latin typeface="ETH Light" pitchFamily="2" charset="0"/>
                  </a:rPr>
                  <a:t>Spherical Hull</a:t>
                </a:r>
              </a:p>
              <a:p>
                <a:r>
                  <a:rPr lang="en-US" i="1" dirty="0" smtClean="0">
                    <a:latin typeface="ETH Light" pitchFamily="2" charset="0"/>
                  </a:rPr>
                  <a:t>Filled with Helium</a:t>
                </a:r>
                <a:endParaRPr lang="en-US" i="1" dirty="0">
                  <a:latin typeface="ETH Light" pitchFamily="2" charset="0"/>
                </a:endParaRPr>
              </a:p>
            </p:txBody>
          </p:sp>
          <p:cxnSp>
            <p:nvCxnSpPr>
              <p:cNvPr id="22" name="Gerade Verbindung 21"/>
              <p:cNvCxnSpPr>
                <a:endCxn id="21" idx="0"/>
              </p:cNvCxnSpPr>
              <p:nvPr/>
            </p:nvCxnSpPr>
            <p:spPr bwMode="auto">
              <a:xfrm flipH="1">
                <a:off x="6875854" y="1006632"/>
                <a:ext cx="1584766" cy="1211946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40" name="Pfeil nach unten 39"/>
          <p:cNvSpPr/>
          <p:nvPr/>
        </p:nvSpPr>
        <p:spPr bwMode="auto">
          <a:xfrm>
            <a:off x="1103309" y="3065816"/>
            <a:ext cx="872385" cy="949248"/>
          </a:xfrm>
          <a:prstGeom prst="downArrow">
            <a:avLst/>
          </a:prstGeom>
          <a:solidFill>
            <a:srgbClr val="3FC5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6772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4789713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/>
              <a:t>Vel</a:t>
            </a:r>
            <a:r>
              <a:rPr lang="de-CH" sz="2000" dirty="0" smtClean="0"/>
              <a:t>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5538788" y="3629025"/>
          <a:ext cx="2486025" cy="681038"/>
        </p:xfrm>
        <a:graphic>
          <a:graphicData uri="http://schemas.openxmlformats.org/presentationml/2006/ole">
            <p:oleObj spid="_x0000_s22754" name="Equation" r:id="rId4" imgW="1434710" imgH="393539" progId="Equation.3">
              <p:embed/>
            </p:oleObj>
          </a:graphicData>
        </a:graphic>
      </p:graphicFrame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2755" name="Equation" r:id="rId5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2756" name="Equation" r:id="rId6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2757" name="Equation" r:id="rId7" imgW="380862" imgH="228738" progId="Equation.3">
              <p:embed/>
            </p:oleObj>
          </a:graphicData>
        </a:graphic>
      </p:graphicFrame>
      <p:graphicFrame>
        <p:nvGraphicFramePr>
          <p:cNvPr id="22538" name="Object 10"/>
          <p:cNvGraphicFramePr>
            <a:graphicFrameLocks noChangeAspect="1"/>
          </p:cNvGraphicFramePr>
          <p:nvPr/>
        </p:nvGraphicFramePr>
        <p:xfrm>
          <a:off x="2986768" y="3132591"/>
          <a:ext cx="1257300" cy="395287"/>
        </p:xfrm>
        <a:graphic>
          <a:graphicData uri="http://schemas.openxmlformats.org/presentationml/2006/ole">
            <p:oleObj spid="_x0000_s22758" name="Equation" r:id="rId8" imgW="723693" imgH="228738" progId="Equation.3">
              <p:embed/>
            </p:oleObj>
          </a:graphicData>
        </a:graphic>
      </p:graphicFrame>
      <p:grpSp>
        <p:nvGrpSpPr>
          <p:cNvPr id="38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9" name="Freihandform 38"/>
          <p:cNvSpPr/>
          <p:nvPr/>
        </p:nvSpPr>
        <p:spPr bwMode="auto">
          <a:xfrm>
            <a:off x="2401294" y="3200129"/>
            <a:ext cx="477272" cy="454694"/>
          </a:xfrm>
          <a:custGeom>
            <a:avLst/>
            <a:gdLst>
              <a:gd name="connsiteX0" fmla="*/ 0 w 485029"/>
              <a:gd name="connsiteY0" fmla="*/ 413468 h 413468"/>
              <a:gd name="connsiteX1" fmla="*/ 222636 w 485029"/>
              <a:gd name="connsiteY1" fmla="*/ 206734 h 413468"/>
              <a:gd name="connsiteX2" fmla="*/ 485029 w 485029"/>
              <a:gd name="connsiteY2" fmla="*/ 0 h 413468"/>
              <a:gd name="connsiteX0" fmla="*/ 0 w 485029"/>
              <a:gd name="connsiteY0" fmla="*/ 413468 h 413468"/>
              <a:gd name="connsiteX1" fmla="*/ 150180 w 485029"/>
              <a:gd name="connsiteY1" fmla="*/ 262469 h 413468"/>
              <a:gd name="connsiteX2" fmla="*/ 485029 w 485029"/>
              <a:gd name="connsiteY2" fmla="*/ 0 h 413468"/>
              <a:gd name="connsiteX0" fmla="*/ 0 w 334545"/>
              <a:gd name="connsiteY0" fmla="*/ 318719 h 318719"/>
              <a:gd name="connsiteX1" fmla="*/ 150180 w 334545"/>
              <a:gd name="connsiteY1" fmla="*/ 167720 h 318719"/>
              <a:gd name="connsiteX2" fmla="*/ 334545 w 334545"/>
              <a:gd name="connsiteY2" fmla="*/ 0 h 318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4545" h="318719">
                <a:moveTo>
                  <a:pt x="0" y="318719"/>
                </a:moveTo>
                <a:cubicBezTo>
                  <a:pt x="70899" y="249807"/>
                  <a:pt x="94423" y="220840"/>
                  <a:pt x="150180" y="167720"/>
                </a:cubicBezTo>
                <a:cubicBezTo>
                  <a:pt x="205937" y="114600"/>
                  <a:pt x="243767" y="68911"/>
                  <a:pt x="334545" y="0"/>
                </a:cubicBezTo>
              </a:path>
            </a:pathLst>
          </a:cu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Ellipse 27"/>
          <p:cNvSpPr/>
          <p:nvPr/>
        </p:nvSpPr>
        <p:spPr bwMode="auto">
          <a:xfrm>
            <a:off x="2828883" y="3141357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pSp>
        <p:nvGrpSpPr>
          <p:cNvPr id="45" name="Gruppieren 44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46" name="Gerade Verbindung 45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Gerade Verbindung 46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48" name="Gerade Verbindung 47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2759" name="Equation" r:id="rId9" imgW="266287" imgH="203017" progId="Equation.3">
              <p:embed/>
            </p:oleObj>
          </a:graphicData>
        </a:graphic>
      </p:graphicFrame>
      <p:graphicFrame>
        <p:nvGraphicFramePr>
          <p:cNvPr id="22541" name="Object 13"/>
          <p:cNvGraphicFramePr>
            <a:graphicFrameLocks noChangeAspect="1"/>
          </p:cNvGraphicFramePr>
          <p:nvPr/>
        </p:nvGraphicFramePr>
        <p:xfrm>
          <a:off x="4077570" y="5601819"/>
          <a:ext cx="463550" cy="352425"/>
        </p:xfrm>
        <a:graphic>
          <a:graphicData uri="http://schemas.openxmlformats.org/presentationml/2006/ole">
            <p:oleObj spid="_x0000_s22760" name="Equation" r:id="rId10" imgW="266287" imgH="203017" progId="Equation.3">
              <p:embed/>
            </p:oleObj>
          </a:graphicData>
        </a:graphic>
      </p:graphicFrame>
      <p:graphicFrame>
        <p:nvGraphicFramePr>
          <p:cNvPr id="22542" name="Object 14"/>
          <p:cNvGraphicFramePr>
            <a:graphicFrameLocks noChangeAspect="1"/>
          </p:cNvGraphicFramePr>
          <p:nvPr/>
        </p:nvGraphicFramePr>
        <p:xfrm>
          <a:off x="2902557" y="4747538"/>
          <a:ext cx="627823" cy="397621"/>
        </p:xfrm>
        <a:graphic>
          <a:graphicData uri="http://schemas.openxmlformats.org/presentationml/2006/ole">
            <p:oleObj spid="_x0000_s22761" name="Equation" r:id="rId11" imgW="380633" imgH="241269" progId="Equation.3">
              <p:embed/>
            </p:oleObj>
          </a:graphicData>
        </a:graphic>
      </p:graphicFrame>
      <p:grpSp>
        <p:nvGrpSpPr>
          <p:cNvPr id="50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1" name="Gerade Verbindung 50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3" name="Gerade Verbindung 52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60" name="Gerade Verbindung mit Pfeil 59"/>
          <p:cNvCxnSpPr/>
          <p:nvPr/>
        </p:nvCxnSpPr>
        <p:spPr bwMode="auto">
          <a:xfrm flipV="1">
            <a:off x="2148114" y="3178630"/>
            <a:ext cx="653143" cy="145141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lg" len="med"/>
            <a:tailEnd type="arrow"/>
          </a:ln>
          <a:effectLst/>
        </p:spPr>
      </p:cxnSp>
      <p:graphicFrame>
        <p:nvGraphicFramePr>
          <p:cNvPr id="22543" name="Object 15"/>
          <p:cNvGraphicFramePr>
            <a:graphicFrameLocks noChangeAspect="1"/>
          </p:cNvGraphicFramePr>
          <p:nvPr/>
        </p:nvGraphicFramePr>
        <p:xfrm>
          <a:off x="2290537" y="2743427"/>
          <a:ext cx="628650" cy="396875"/>
        </p:xfrm>
        <a:graphic>
          <a:graphicData uri="http://schemas.openxmlformats.org/presentationml/2006/ole">
            <p:oleObj spid="_x0000_s22762" name="Equation" r:id="rId12" imgW="380633" imgH="241269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/>
          <p:cNvSpPr/>
          <p:nvPr/>
        </p:nvSpPr>
        <p:spPr bwMode="auto">
          <a:xfrm>
            <a:off x="6611254" y="4971133"/>
            <a:ext cx="1146629" cy="580571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Controllers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Trajectory-Control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93486" y="1135745"/>
            <a:ext cx="80554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ETH Light" pitchFamily="2" charset="0"/>
              </a:rPr>
              <a:t>3 different </a:t>
            </a:r>
            <a:r>
              <a:rPr lang="de-DE" dirty="0" err="1" smtClean="0">
                <a:latin typeface="ETH Light" pitchFamily="2" charset="0"/>
              </a:rPr>
              <a:t>approaches</a:t>
            </a:r>
            <a:r>
              <a:rPr lang="de-DE" dirty="0" smtClean="0">
                <a:latin typeface="ETH Light" pitchFamily="2" charset="0"/>
              </a:rPr>
              <a:t>:	</a:t>
            </a:r>
            <a:r>
              <a:rPr lang="de-DE" dirty="0" err="1" smtClean="0">
                <a:latin typeface="ETH Light" pitchFamily="2" charset="0"/>
              </a:rPr>
              <a:t>Trajectory</a:t>
            </a:r>
            <a:r>
              <a:rPr lang="de-DE" dirty="0" smtClean="0">
                <a:latin typeface="ETH Light" pitchFamily="2" charset="0"/>
              </a:rPr>
              <a:t> </a:t>
            </a:r>
            <a:r>
              <a:rPr lang="de-DE" dirty="0" err="1" smtClean="0">
                <a:latin typeface="ETH Light" pitchFamily="2" charset="0"/>
              </a:rPr>
              <a:t>Following</a:t>
            </a:r>
            <a:r>
              <a:rPr lang="de-DE" dirty="0" smtClean="0">
                <a:latin typeface="ETH Light" pitchFamily="2" charset="0"/>
              </a:rPr>
              <a:t>		Pure </a:t>
            </a:r>
            <a:r>
              <a:rPr lang="de-DE" dirty="0" err="1" smtClean="0">
                <a:latin typeface="ETH Light" pitchFamily="2" charset="0"/>
              </a:rPr>
              <a:t>Pursuit</a:t>
            </a:r>
            <a:r>
              <a:rPr lang="de-DE" dirty="0" smtClean="0">
                <a:latin typeface="ETH Light" pitchFamily="2" charset="0"/>
              </a:rPr>
              <a:t>		Cross Track</a:t>
            </a:r>
          </a:p>
          <a:p>
            <a:r>
              <a:rPr lang="de-DE" dirty="0" smtClean="0">
                <a:latin typeface="ETH Light" pitchFamily="2" charset="0"/>
              </a:rPr>
              <a:t>										(</a:t>
            </a:r>
            <a:r>
              <a:rPr lang="de-DE" i="1" dirty="0" err="1" smtClean="0">
                <a:latin typeface="ETH Light" pitchFamily="2" charset="0"/>
              </a:rPr>
              <a:t>Lookahead</a:t>
            </a:r>
            <a:r>
              <a:rPr lang="de-DE" dirty="0" smtClean="0">
                <a:latin typeface="ETH Light" pitchFamily="2" charset="0"/>
              </a:rPr>
              <a:t>)		(</a:t>
            </a:r>
            <a:r>
              <a:rPr lang="de-DE" i="1" dirty="0" err="1" smtClean="0">
                <a:latin typeface="ETH Light" pitchFamily="2" charset="0"/>
              </a:rPr>
              <a:t>Closest</a:t>
            </a:r>
            <a:r>
              <a:rPr lang="de-DE" i="1" dirty="0" smtClean="0">
                <a:latin typeface="ETH Light" pitchFamily="2" charset="0"/>
              </a:rPr>
              <a:t> Point</a:t>
            </a:r>
            <a:r>
              <a:rPr lang="de-DE" dirty="0" smtClean="0">
                <a:latin typeface="ETH Light" pitchFamily="2" charset="0"/>
              </a:rPr>
              <a:t>)</a:t>
            </a:r>
          </a:p>
          <a:p>
            <a:endParaRPr lang="de-DE" dirty="0">
              <a:latin typeface="ETH Light" pitchFamily="2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6546951" y="1088571"/>
            <a:ext cx="2002973" cy="856343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Freihandform 15"/>
          <p:cNvSpPr/>
          <p:nvPr/>
        </p:nvSpPr>
        <p:spPr bwMode="auto">
          <a:xfrm>
            <a:off x="2148114" y="2262085"/>
            <a:ext cx="4570738" cy="1609506"/>
          </a:xfrm>
          <a:custGeom>
            <a:avLst/>
            <a:gdLst>
              <a:gd name="connsiteX0" fmla="*/ 0 w 2336800"/>
              <a:gd name="connsiteY0" fmla="*/ 619276 h 677333"/>
              <a:gd name="connsiteX1" fmla="*/ 914400 w 2336800"/>
              <a:gd name="connsiteY1" fmla="*/ 9676 h 677333"/>
              <a:gd name="connsiteX2" fmla="*/ 2336800 w 2336800"/>
              <a:gd name="connsiteY2" fmla="*/ 677333 h 677333"/>
              <a:gd name="connsiteX3" fmla="*/ 2336800 w 2336800"/>
              <a:gd name="connsiteY3" fmla="*/ 677333 h 677333"/>
              <a:gd name="connsiteX0" fmla="*/ 0 w 2583170"/>
              <a:gd name="connsiteY0" fmla="*/ 619276 h 826342"/>
              <a:gd name="connsiteX1" fmla="*/ 914400 w 2583170"/>
              <a:gd name="connsiteY1" fmla="*/ 9676 h 826342"/>
              <a:gd name="connsiteX2" fmla="*/ 2336800 w 2583170"/>
              <a:gd name="connsiteY2" fmla="*/ 677333 h 826342"/>
              <a:gd name="connsiteX3" fmla="*/ 2392621 w 2583170"/>
              <a:gd name="connsiteY3" fmla="*/ 826342 h 826342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74428 h 881494"/>
              <a:gd name="connsiteX1" fmla="*/ 914400 w 2392621"/>
              <a:gd name="connsiteY1" fmla="*/ 64828 h 881494"/>
              <a:gd name="connsiteX2" fmla="*/ 1499486 w 2392621"/>
              <a:gd name="connsiteY2" fmla="*/ 285459 h 881494"/>
              <a:gd name="connsiteX3" fmla="*/ 2392621 w 2392621"/>
              <a:gd name="connsiteY3" fmla="*/ 881494 h 881494"/>
              <a:gd name="connsiteX0" fmla="*/ 0 w 2392621"/>
              <a:gd name="connsiteY0" fmla="*/ 621836 h 828902"/>
              <a:gd name="connsiteX1" fmla="*/ 914400 w 2392621"/>
              <a:gd name="connsiteY1" fmla="*/ 12236 h 828902"/>
              <a:gd name="connsiteX2" fmla="*/ 1499486 w 2392621"/>
              <a:gd name="connsiteY2" fmla="*/ 232867 h 828902"/>
              <a:gd name="connsiteX3" fmla="*/ 2392621 w 2392621"/>
              <a:gd name="connsiteY3" fmla="*/ 828902 h 828902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  <a:gd name="connsiteX0" fmla="*/ 0 w 1499486"/>
              <a:gd name="connsiteY0" fmla="*/ 621836 h 621836"/>
              <a:gd name="connsiteX1" fmla="*/ 914400 w 1499486"/>
              <a:gd name="connsiteY1" fmla="*/ 12236 h 621836"/>
              <a:gd name="connsiteX2" fmla="*/ 1499486 w 1499486"/>
              <a:gd name="connsiteY2" fmla="*/ 232867 h 62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9486" h="621836">
                <a:moveTo>
                  <a:pt x="0" y="621836"/>
                </a:moveTo>
                <a:cubicBezTo>
                  <a:pt x="262466" y="312198"/>
                  <a:pt x="485860" y="46386"/>
                  <a:pt x="914400" y="12236"/>
                </a:cubicBezTo>
                <a:cubicBezTo>
                  <a:pt x="1149428" y="0"/>
                  <a:pt x="1268002" y="61695"/>
                  <a:pt x="1499486" y="232867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6545938" y="4905817"/>
            <a:ext cx="1146629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Skye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3897079" y="4898561"/>
            <a:ext cx="1415147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/>
              <a:t>Pos </a:t>
            </a:r>
            <a:r>
              <a:rPr lang="de-CH" sz="2000" dirty="0" err="1" smtClean="0"/>
              <a:t>Control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1393370" y="4905818"/>
            <a:ext cx="1262743" cy="58057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Trajectory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cxnSp>
        <p:nvCxnSpPr>
          <p:cNvPr id="20" name="Gerade Verbindung mit Pfeil 19"/>
          <p:cNvCxnSpPr>
            <a:stCxn id="23" idx="3"/>
            <a:endCxn id="18" idx="1"/>
          </p:cNvCxnSpPr>
          <p:nvPr/>
        </p:nvCxnSpPr>
        <p:spPr bwMode="auto">
          <a:xfrm flipV="1">
            <a:off x="2656113" y="5188847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cxnSp>
        <p:nvCxnSpPr>
          <p:cNvPr id="24" name="Gerade Verbindung mit Pfeil 23"/>
          <p:cNvCxnSpPr/>
          <p:nvPr/>
        </p:nvCxnSpPr>
        <p:spPr bwMode="auto">
          <a:xfrm flipV="1">
            <a:off x="5319485" y="5181590"/>
            <a:ext cx="1240966" cy="7257"/>
          </a:xfrm>
          <a:prstGeom prst="straightConnector1">
            <a:avLst/>
          </a:prstGeom>
          <a:noFill/>
          <a:ln w="15875" cap="flat" cmpd="sng" algn="ctr">
            <a:solidFill>
              <a:schemeClr val="accent1"/>
            </a:solidFill>
            <a:prstDash val="solid"/>
            <a:round/>
            <a:headEnd type="none" w="lg" len="med"/>
            <a:tailEnd type="triangle" w="lg" len="lg"/>
          </a:ln>
          <a:effectLst/>
        </p:spPr>
      </p:cxnSp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5607050" y="4807075"/>
          <a:ext cx="549275" cy="354012"/>
        </p:xfrm>
        <a:graphic>
          <a:graphicData uri="http://schemas.openxmlformats.org/presentationml/2006/ole">
            <p:oleObj spid="_x0000_s23705" name="Equation" r:id="rId4" imgW="317095" imgH="203139" progId="Equation.3">
              <p:embed/>
            </p:oleObj>
          </a:graphicData>
        </a:graphic>
      </p:graphicFrame>
      <p:graphicFrame>
        <p:nvGraphicFramePr>
          <p:cNvPr id="21508" name="Object 4"/>
          <p:cNvGraphicFramePr>
            <a:graphicFrameLocks noChangeAspect="1"/>
          </p:cNvGraphicFramePr>
          <p:nvPr/>
        </p:nvGraphicFramePr>
        <p:xfrm>
          <a:off x="1443497" y="2911632"/>
          <a:ext cx="463550" cy="352425"/>
        </p:xfrm>
        <a:graphic>
          <a:graphicData uri="http://schemas.openxmlformats.org/presentationml/2006/ole">
            <p:oleObj spid="_x0000_s23706" name="Equation" r:id="rId5" imgW="266287" imgH="203017" progId="Equation.3">
              <p:embed/>
            </p:oleObj>
          </a:graphicData>
        </a:graphic>
      </p:graphicFrame>
      <p:graphicFrame>
        <p:nvGraphicFramePr>
          <p:cNvPr id="21509" name="Object 5"/>
          <p:cNvGraphicFramePr>
            <a:graphicFrameLocks noChangeAspect="1"/>
          </p:cNvGraphicFramePr>
          <p:nvPr/>
        </p:nvGraphicFramePr>
        <p:xfrm>
          <a:off x="2458129" y="3511097"/>
          <a:ext cx="661987" cy="395288"/>
        </p:xfrm>
        <a:graphic>
          <a:graphicData uri="http://schemas.openxmlformats.org/presentationml/2006/ole">
            <p:oleObj spid="_x0000_s23707" name="Equation" r:id="rId6" imgW="380862" imgH="228738" progId="Equation.3">
              <p:embed/>
            </p:oleObj>
          </a:graphicData>
        </a:graphic>
      </p:graphicFrame>
      <p:grpSp>
        <p:nvGrpSpPr>
          <p:cNvPr id="6" name="Gruppieren 37"/>
          <p:cNvGrpSpPr/>
          <p:nvPr/>
        </p:nvGrpSpPr>
        <p:grpSpPr>
          <a:xfrm>
            <a:off x="1846727" y="2983382"/>
            <a:ext cx="587823" cy="566065"/>
            <a:chOff x="1204690" y="3091544"/>
            <a:chExt cx="587823" cy="566065"/>
          </a:xfrm>
        </p:grpSpPr>
        <p:sp>
          <p:nvSpPr>
            <p:cNvPr id="37" name="Ellipse 36"/>
            <p:cNvSpPr/>
            <p:nvPr/>
          </p:nvSpPr>
          <p:spPr bwMode="auto">
            <a:xfrm rot="5400000">
              <a:off x="1669142" y="343989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9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Ellipse 35"/>
            <p:cNvSpPr/>
            <p:nvPr/>
          </p:nvSpPr>
          <p:spPr bwMode="auto">
            <a:xfrm rot="5400000">
              <a:off x="1240976" y="3505200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1800000"/>
              </a:camera>
              <a:lightRig rig="threePt" dir="t"/>
            </a:scene3d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Ellipse 26"/>
            <p:cNvSpPr/>
            <p:nvPr/>
          </p:nvSpPr>
          <p:spPr bwMode="auto">
            <a:xfrm>
              <a:off x="1219200" y="3135094"/>
              <a:ext cx="522515" cy="522515"/>
            </a:xfrm>
            <a:prstGeom prst="ellipse">
              <a:avLst/>
            </a:prstGeom>
            <a:gradFill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0" scaled="0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Ellipse 34"/>
            <p:cNvSpPr/>
            <p:nvPr/>
          </p:nvSpPr>
          <p:spPr bwMode="auto">
            <a:xfrm>
              <a:off x="1436914" y="3091544"/>
              <a:ext cx="87086" cy="159657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  <a:lumOff val="50000"/>
                    <a:alpha val="72000"/>
                  </a:schemeClr>
                </a:gs>
                <a:gs pos="39999">
                  <a:schemeClr val="accent1">
                    <a:lumMod val="75000"/>
                    <a:lumOff val="25000"/>
                  </a:schemeClr>
                </a:gs>
              </a:gsLst>
              <a:lin ang="0" scaled="0"/>
            </a:gra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36000" rIns="0" bIns="3600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ts val="2400"/>
                </a:lnSpc>
                <a:spcBef>
                  <a:spcPts val="600"/>
                </a:spcBef>
                <a:spcAft>
                  <a:spcPct val="0"/>
                </a:spcAft>
                <a:buClr>
                  <a:srgbClr val="2A6AB3"/>
                </a:buClr>
                <a:buSzPct val="110000"/>
                <a:buFont typeface="Wingdings" pitchFamily="16" charset="2"/>
                <a:buNone/>
                <a:tabLst/>
              </a:pPr>
              <a:endPara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endParaRPr>
            </a:p>
          </p:txBody>
        </p:sp>
      </p:grpSp>
      <p:graphicFrame>
        <p:nvGraphicFramePr>
          <p:cNvPr id="22540" name="Object 12"/>
          <p:cNvGraphicFramePr>
            <a:graphicFrameLocks noChangeAspect="1"/>
          </p:cNvGraphicFramePr>
          <p:nvPr/>
        </p:nvGraphicFramePr>
        <p:xfrm>
          <a:off x="1531717" y="5655891"/>
          <a:ext cx="463550" cy="352425"/>
        </p:xfrm>
        <a:graphic>
          <a:graphicData uri="http://schemas.openxmlformats.org/presentationml/2006/ole">
            <p:oleObj spid="_x0000_s23708" name="Equation" r:id="rId7" imgW="266287" imgH="203017" progId="Equation.3">
              <p:embed/>
            </p:oleObj>
          </a:graphicData>
        </a:graphic>
      </p:graphicFrame>
      <p:cxnSp>
        <p:nvCxnSpPr>
          <p:cNvPr id="40" name="Gerade Verbindung 39"/>
          <p:cNvCxnSpPr/>
          <p:nvPr/>
        </p:nvCxnSpPr>
        <p:spPr bwMode="auto">
          <a:xfrm>
            <a:off x="2107096" y="3291840"/>
            <a:ext cx="304664" cy="289127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Ellipse 25"/>
          <p:cNvSpPr/>
          <p:nvPr/>
        </p:nvSpPr>
        <p:spPr bwMode="auto">
          <a:xfrm>
            <a:off x="2388985" y="3561572"/>
            <a:ext cx="72000" cy="720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graphicFrame>
        <p:nvGraphicFramePr>
          <p:cNvPr id="23562" name="Object 10"/>
          <p:cNvGraphicFramePr>
            <a:graphicFrameLocks noChangeAspect="1"/>
          </p:cNvGraphicFramePr>
          <p:nvPr/>
        </p:nvGraphicFramePr>
        <p:xfrm>
          <a:off x="3797300" y="5516563"/>
          <a:ext cx="706438" cy="792162"/>
        </p:xfrm>
        <a:graphic>
          <a:graphicData uri="http://schemas.openxmlformats.org/presentationml/2006/ole">
            <p:oleObj spid="_x0000_s23709" name="Equation" r:id="rId8" imgW="406216" imgH="456924" progId="Equation.3">
              <p:embed/>
            </p:oleObj>
          </a:graphicData>
        </a:graphic>
      </p:graphicFrame>
      <p:grpSp>
        <p:nvGrpSpPr>
          <p:cNvPr id="49" name="Gruppieren 30"/>
          <p:cNvGrpSpPr/>
          <p:nvPr/>
        </p:nvGrpSpPr>
        <p:grpSpPr>
          <a:xfrm>
            <a:off x="1988458" y="5487777"/>
            <a:ext cx="5326744" cy="960730"/>
            <a:chOff x="4572000" y="5471875"/>
            <a:chExt cx="2634953" cy="478983"/>
          </a:xfrm>
        </p:grpSpPr>
        <p:cxnSp>
          <p:nvCxnSpPr>
            <p:cNvPr id="50" name="Gerade Verbindung 49"/>
            <p:cNvCxnSpPr/>
            <p:nvPr/>
          </p:nvCxnSpPr>
          <p:spPr bwMode="auto">
            <a:xfrm>
              <a:off x="7203542" y="5494488"/>
              <a:ext cx="3411" cy="456370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Gerade Verbindung 50"/>
            <p:cNvCxnSpPr/>
            <p:nvPr/>
          </p:nvCxnSpPr>
          <p:spPr bwMode="auto">
            <a:xfrm flipV="1">
              <a:off x="4575620" y="5471875"/>
              <a:ext cx="3636" cy="463126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2" name="Gerade Verbindung 51"/>
            <p:cNvCxnSpPr/>
            <p:nvPr/>
          </p:nvCxnSpPr>
          <p:spPr bwMode="auto">
            <a:xfrm>
              <a:off x="4572000" y="5936343"/>
              <a:ext cx="2631019" cy="1055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3" name="Gruppieren 52"/>
          <p:cNvGrpSpPr/>
          <p:nvPr/>
        </p:nvGrpSpPr>
        <p:grpSpPr>
          <a:xfrm>
            <a:off x="4587902" y="5473200"/>
            <a:ext cx="2509141" cy="657256"/>
            <a:chOff x="4572000" y="5471875"/>
            <a:chExt cx="2627086" cy="478983"/>
          </a:xfrm>
        </p:grpSpPr>
        <p:cxnSp>
          <p:nvCxnSpPr>
            <p:cNvPr id="54" name="Gerade Verbindung 53"/>
            <p:cNvCxnSpPr/>
            <p:nvPr/>
          </p:nvCxnSpPr>
          <p:spPr bwMode="auto">
            <a:xfrm>
              <a:off x="7191767" y="5524681"/>
              <a:ext cx="1719" cy="424911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Gerade Verbindung 54"/>
            <p:cNvCxnSpPr/>
            <p:nvPr/>
          </p:nvCxnSpPr>
          <p:spPr bwMode="auto">
            <a:xfrm flipV="1">
              <a:off x="4579255" y="5471875"/>
              <a:ext cx="2" cy="457210"/>
            </a:xfrm>
            <a:prstGeom prst="line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round/>
              <a:headEnd type="none" w="lg" len="med"/>
              <a:tailEnd type="triangle" w="lg" len="lg"/>
            </a:ln>
            <a:effectLst/>
          </p:spPr>
        </p:cxnSp>
        <p:cxnSp>
          <p:nvCxnSpPr>
            <p:cNvPr id="56" name="Gerade Verbindung 55"/>
            <p:cNvCxnSpPr/>
            <p:nvPr/>
          </p:nvCxnSpPr>
          <p:spPr bwMode="auto">
            <a:xfrm>
              <a:off x="4572000" y="5936343"/>
              <a:ext cx="2627086" cy="14515"/>
            </a:xfrm>
            <a:prstGeom prst="line">
              <a:avLst/>
            </a:prstGeom>
            <a:noFill/>
            <a:ln w="190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3563" name="Object 11"/>
          <p:cNvGraphicFramePr>
            <a:graphicFrameLocks noChangeAspect="1"/>
          </p:cNvGraphicFramePr>
          <p:nvPr/>
        </p:nvGraphicFramePr>
        <p:xfrm>
          <a:off x="2762250" y="3949700"/>
          <a:ext cx="901700" cy="1235075"/>
        </p:xfrm>
        <a:graphic>
          <a:graphicData uri="http://schemas.openxmlformats.org/presentationml/2006/ole">
            <p:oleObj spid="_x0000_s23710" name="Equation" r:id="rId9" imgW="520861" imgH="711016" progId="Equation.3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4941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 err="1" smtClean="0"/>
              <a:t>Absolut</a:t>
            </a:r>
            <a:r>
              <a:rPr lang="en-US" dirty="0" smtClean="0"/>
              <a:t> Results</a:t>
            </a:r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93825" y="1209077"/>
            <a:ext cx="3726726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J1: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Deviation		0.01 m</a:t>
            </a:r>
          </a:p>
          <a:p>
            <a:r>
              <a:rPr lang="de-DE" sz="1800" dirty="0" smtClean="0">
                <a:latin typeface="ETH Light" pitchFamily="2" charset="0"/>
              </a:rPr>
              <a:t>J2: </a:t>
            </a:r>
            <a:r>
              <a:rPr lang="de-DE" sz="1800" dirty="0" err="1" smtClean="0">
                <a:latin typeface="ETH Light" pitchFamily="2" charset="0"/>
              </a:rPr>
              <a:t>Average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	0.1 m/s</a:t>
            </a:r>
            <a:r>
              <a:rPr lang="de-DE" sz="1800" baseline="30000" dirty="0" smtClean="0">
                <a:latin typeface="ETH Light" pitchFamily="2" charset="0"/>
              </a:rPr>
              <a:t>2</a:t>
            </a:r>
          </a:p>
          <a:p>
            <a:r>
              <a:rPr lang="de-DE" sz="1800" dirty="0" smtClean="0">
                <a:latin typeface="ETH Light" pitchFamily="2" charset="0"/>
              </a:rPr>
              <a:t>J3: </a:t>
            </a:r>
            <a:r>
              <a:rPr lang="de-DE" sz="1800" dirty="0" err="1" smtClean="0">
                <a:latin typeface="ETH Light" pitchFamily="2" charset="0"/>
              </a:rPr>
              <a:t>Used</a:t>
            </a:r>
            <a:r>
              <a:rPr lang="de-DE" sz="1800" dirty="0" smtClean="0">
                <a:latin typeface="ETH Light" pitchFamily="2" charset="0"/>
              </a:rPr>
              <a:t> Time				+/- 5%</a:t>
            </a:r>
          </a:p>
        </p:txBody>
      </p:sp>
      <p:pic>
        <p:nvPicPr>
          <p:cNvPr id="45059" name="Picture 3" descr="C:\Users\Matthias\GITHUB\skye_model\Model_freeze\5_trajectories\evaluation\Sim_147_on_2012_06_09_18_35\figure_3D_road_SplineDegree5_crossTrack_Disturbance_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6600" y="3351624"/>
            <a:ext cx="3832319" cy="1972282"/>
          </a:xfrm>
          <a:prstGeom prst="rect">
            <a:avLst/>
          </a:prstGeom>
          <a:noFill/>
        </p:spPr>
      </p:pic>
      <p:pic>
        <p:nvPicPr>
          <p:cNvPr id="54274" name="Picture 2" descr="C:\Users\Matthias\GITHUB\skye_model\Model_freeze\5_trajectories\evaluation\Sim_154_on_2012_06_09_19_32\figure_2D_road_SplineDegree3_crossTrack_Disturbance_0_repain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34828" y="1055623"/>
            <a:ext cx="6836092" cy="5436807"/>
          </a:xfrm>
          <a:prstGeom prst="rect">
            <a:avLst/>
          </a:prstGeom>
          <a:noFill/>
        </p:spPr>
      </p:pic>
      <p:pic>
        <p:nvPicPr>
          <p:cNvPr id="10" name="Picture 3" descr="C:\Users\Matthias\GITHUB\skye_model\Model_freeze\5_trajectories\evaluation\Sim_156_on_2012_06_09_19_45\figure_2D_road_SplineDegree5_crossTrack_Disturbance_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34828" y="1055623"/>
            <a:ext cx="6836092" cy="5436807"/>
          </a:xfrm>
          <a:prstGeom prst="rect">
            <a:avLst/>
          </a:prstGeom>
          <a:noFill/>
        </p:spPr>
      </p:pic>
      <p:sp>
        <p:nvSpPr>
          <p:cNvPr id="11" name="Textfeld 10"/>
          <p:cNvSpPr txBox="1"/>
          <p:nvPr/>
        </p:nvSpPr>
        <p:spPr>
          <a:xfrm>
            <a:off x="3566160" y="6187440"/>
            <a:ext cx="662361" cy="369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cubic</a:t>
            </a:r>
            <a:endParaRPr lang="de-CH" dirty="0"/>
          </a:p>
        </p:txBody>
      </p:sp>
      <p:sp>
        <p:nvSpPr>
          <p:cNvPr id="12" name="Textfeld 11"/>
          <p:cNvSpPr txBox="1"/>
          <p:nvPr/>
        </p:nvSpPr>
        <p:spPr>
          <a:xfrm>
            <a:off x="3566160" y="6187440"/>
            <a:ext cx="718466" cy="36984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CH" dirty="0" err="1" smtClean="0"/>
              <a:t>quinic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Different </a:t>
            </a:r>
            <a:r>
              <a:rPr lang="de-DE" dirty="0" err="1" smtClean="0"/>
              <a:t>Waypoints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25" name="Grafik 24" descr="figure_3D_road_SplineDegree3_trajectoryFollowing_Disturbance_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763683"/>
            <a:ext cx="3490649" cy="1796442"/>
          </a:xfrm>
          <a:prstGeom prst="rect">
            <a:avLst/>
          </a:prstGeom>
        </p:spPr>
      </p:pic>
      <p:pic>
        <p:nvPicPr>
          <p:cNvPr id="26" name="Grafik 25" descr="figure_3D_road_SplineDegree3_trajectoryFollowing_Disturbance_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19876" y="2138378"/>
            <a:ext cx="2874045" cy="2889415"/>
          </a:xfrm>
          <a:prstGeom prst="rect">
            <a:avLst/>
          </a:prstGeom>
        </p:spPr>
      </p:pic>
      <p:pic>
        <p:nvPicPr>
          <p:cNvPr id="27" name="Grafik 26" descr="figure_3D_road_SplineDegree3_trajectoryFollowing_Disturbance_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78512" y="2123674"/>
            <a:ext cx="2599233" cy="2816461"/>
          </a:xfrm>
          <a:prstGeom prst="rect">
            <a:avLst/>
          </a:prstGeom>
        </p:spPr>
      </p:pic>
      <p:sp>
        <p:nvSpPr>
          <p:cNvPr id="28" name="Rechteck 27"/>
          <p:cNvSpPr/>
          <p:nvPr/>
        </p:nvSpPr>
        <p:spPr bwMode="auto">
          <a:xfrm>
            <a:off x="1268681" y="150618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9" name="Rechteck 28"/>
          <p:cNvSpPr/>
          <p:nvPr/>
        </p:nvSpPr>
        <p:spPr bwMode="auto">
          <a:xfrm>
            <a:off x="4496793" y="1539834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0" name="Rechteck 29"/>
          <p:cNvSpPr/>
          <p:nvPr/>
        </p:nvSpPr>
        <p:spPr bwMode="auto">
          <a:xfrm>
            <a:off x="7534894" y="150223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777833" y="5245396"/>
            <a:ext cx="79624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„ETH </a:t>
            </a:r>
            <a:r>
              <a:rPr lang="de-DE" sz="1800" dirty="0" err="1" smtClean="0">
                <a:latin typeface="ETH Light" pitchFamily="2" charset="0"/>
              </a:rPr>
              <a:t>mainbuilding</a:t>
            </a:r>
            <a:r>
              <a:rPr lang="de-DE" sz="1800" dirty="0" smtClean="0">
                <a:latin typeface="ETH Light" pitchFamily="2" charset="0"/>
              </a:rPr>
              <a:t>“			„Helix </a:t>
            </a:r>
            <a:r>
              <a:rPr lang="de-DE" sz="1800" dirty="0" err="1" smtClean="0">
                <a:latin typeface="ETH Light" pitchFamily="2" charset="0"/>
              </a:rPr>
              <a:t>around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tree</a:t>
            </a:r>
            <a:r>
              <a:rPr lang="de-DE" sz="1800" dirty="0" smtClean="0">
                <a:latin typeface="ETH Light" pitchFamily="2" charset="0"/>
              </a:rPr>
              <a:t>“		„Agil </a:t>
            </a:r>
            <a:r>
              <a:rPr lang="de-DE" sz="1800" dirty="0" err="1" smtClean="0">
                <a:latin typeface="ETH Light" pitchFamily="2" charset="0"/>
              </a:rPr>
              <a:t>maneuver</a:t>
            </a:r>
            <a:r>
              <a:rPr lang="de-DE" sz="1800" dirty="0" smtClean="0">
                <a:latin typeface="ETH Light" pitchFamily="2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4000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</a:t>
            </a:r>
            <a:r>
              <a:rPr lang="de-DE" i="1" dirty="0" err="1" smtClean="0">
                <a:solidFill>
                  <a:schemeClr val="tx1"/>
                </a:solidFill>
              </a:rPr>
              <a:t>always</a:t>
            </a:r>
            <a:r>
              <a:rPr lang="de-DE" i="1" dirty="0" smtClean="0">
                <a:solidFill>
                  <a:schemeClr val="tx1"/>
                </a:solidFill>
              </a:rPr>
              <a:t> </a:t>
            </a:r>
            <a:r>
              <a:rPr lang="de-DE" i="1" dirty="0" err="1" smtClean="0">
                <a:solidFill>
                  <a:schemeClr val="tx1"/>
                </a:solidFill>
              </a:rPr>
              <a:t>exact</a:t>
            </a:r>
            <a:r>
              <a:rPr lang="de-DE" i="1" dirty="0" smtClean="0">
                <a:solidFill>
                  <a:schemeClr val="tx1"/>
                </a:solidFill>
              </a:rPr>
              <a:t>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No</a:t>
            </a:r>
            <a:r>
              <a:rPr lang="de-DE" dirty="0" smtClean="0">
                <a:solidFill>
                  <a:schemeClr val="tx1"/>
                </a:solidFill>
              </a:rPr>
              <a:t> wind,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26" name="Grafik 25" descr="figure_3D_helix_SplineDegree5_trajectoryFollowing_Disturbance_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1704" y="2009501"/>
            <a:ext cx="2540106" cy="252000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27" name="Grafik 26" descr="figure_3D_helix_SplineDegree5_purePursuit_Disturbance_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12787" y="2008676"/>
            <a:ext cx="2533404" cy="2520000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  <p:pic>
        <p:nvPicPr>
          <p:cNvPr id="28" name="Grafik 27" descr="figure_3D_helix_SplineDegree5_crossTrack_Disturbance_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41997" y="2006926"/>
            <a:ext cx="2526702" cy="2520000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(85-90%)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Control_Performance_Dev_Acc_Centri_NoWind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245009"/>
            <a:ext cx="9143999" cy="4367981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515095" y="5304532"/>
            <a:ext cx="25294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005395"/>
                </a:solidFill>
              </a:rPr>
              <a:t>J1: </a:t>
            </a:r>
            <a:r>
              <a:rPr lang="de-DE" dirty="0" err="1" smtClean="0">
                <a:solidFill>
                  <a:srgbClr val="005395"/>
                </a:solidFill>
              </a:rPr>
              <a:t>Average</a:t>
            </a:r>
            <a:r>
              <a:rPr lang="de-DE" dirty="0" smtClean="0">
                <a:solidFill>
                  <a:srgbClr val="005395"/>
                </a:solidFill>
              </a:rPr>
              <a:t> Deviation</a:t>
            </a:r>
          </a:p>
          <a:p>
            <a:r>
              <a:rPr lang="de-DE" dirty="0" smtClean="0">
                <a:solidFill>
                  <a:srgbClr val="C00000"/>
                </a:solidFill>
              </a:rPr>
              <a:t>J2: </a:t>
            </a:r>
            <a:r>
              <a:rPr lang="de-DE" dirty="0" err="1" smtClean="0">
                <a:solidFill>
                  <a:srgbClr val="C00000"/>
                </a:solidFill>
              </a:rPr>
              <a:t>Average</a:t>
            </a:r>
            <a:r>
              <a:rPr lang="de-DE" dirty="0" smtClean="0">
                <a:solidFill>
                  <a:srgbClr val="C00000"/>
                </a:solidFill>
              </a:rPr>
              <a:t> </a:t>
            </a:r>
            <a:r>
              <a:rPr lang="de-DE" dirty="0" err="1" smtClean="0">
                <a:solidFill>
                  <a:srgbClr val="C00000"/>
                </a:solidFill>
              </a:rPr>
              <a:t>Acceleration</a:t>
            </a:r>
            <a:endParaRPr lang="de-DE" dirty="0" smtClean="0">
              <a:solidFill>
                <a:srgbClr val="C00000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J3: </a:t>
            </a:r>
            <a:r>
              <a:rPr lang="de-DE" i="1" dirty="0" smtClean="0">
                <a:solidFill>
                  <a:schemeClr val="tx1"/>
                </a:solidFill>
              </a:rPr>
              <a:t>Time 85-90%)</a:t>
            </a:r>
            <a:endParaRPr lang="de-DE" i="1" dirty="0">
              <a:solidFill>
                <a:schemeClr val="tx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14399" y="5316408"/>
            <a:ext cx="2351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Wind 1m/s,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err="1" smtClean="0">
                <a:solidFill>
                  <a:schemeClr val="tx1"/>
                </a:solidFill>
              </a:rPr>
              <a:t>centripetal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</a:p>
        </p:txBody>
      </p:sp>
      <p:sp>
        <p:nvSpPr>
          <p:cNvPr id="19" name="Rechteck 18"/>
          <p:cNvSpPr/>
          <p:nvPr/>
        </p:nvSpPr>
        <p:spPr bwMode="auto">
          <a:xfrm>
            <a:off x="1197428" y="1565565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Path1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991099" y="1575461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Path2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2772889" y="1585358"/>
            <a:ext cx="756000" cy="451262"/>
          </a:xfrm>
          <a:prstGeom prst="rect">
            <a:avLst/>
          </a:prstGeom>
          <a:gradFill flip="none" rotWithShape="1">
            <a:gsLst>
              <a:gs pos="0">
                <a:srgbClr val="00B050">
                  <a:alpha val="40000"/>
                </a:srgbClr>
              </a:gs>
              <a:gs pos="39999">
                <a:srgbClr val="78CD71">
                  <a:alpha val="25000"/>
                </a:srgbClr>
              </a:gs>
              <a:gs pos="70000">
                <a:srgbClr val="C0F0C5">
                  <a:alpha val="29804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smtClean="0">
                <a:solidFill>
                  <a:srgbClr val="000000"/>
                </a:solidFill>
                <a:latin typeface="Arial" charset="0"/>
              </a:rPr>
              <a:t>Path3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 rot="16200000">
            <a:off x="840168" y="2383954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Cubic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 rot="16200000">
            <a:off x="1075696" y="2381975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Quartic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 rot="16200000">
            <a:off x="1346849" y="2379997"/>
            <a:ext cx="926272" cy="219727"/>
          </a:xfrm>
          <a:prstGeom prst="rect">
            <a:avLst/>
          </a:prstGeom>
          <a:gradFill flip="none" rotWithShape="1">
            <a:gsLst>
              <a:gs pos="0">
                <a:srgbClr val="A4D40A">
                  <a:alpha val="36863"/>
                </a:srgbClr>
              </a:gs>
              <a:gs pos="39999">
                <a:srgbClr val="CBE23E">
                  <a:alpha val="26667"/>
                </a:srgbClr>
              </a:gs>
              <a:gs pos="70000">
                <a:srgbClr val="E9F2BE">
                  <a:alpha val="29804"/>
                </a:srgbClr>
              </a:gs>
              <a:gs pos="100000">
                <a:srgbClr val="FFEBFA"/>
              </a:gs>
            </a:gsLst>
            <a:lin ang="540000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lang="de-CH" sz="2000" dirty="0" err="1" smtClean="0">
                <a:solidFill>
                  <a:srgbClr val="000000"/>
                </a:solidFill>
                <a:latin typeface="Arial" charset="0"/>
              </a:rPr>
              <a:t>Quintic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Model </a:t>
            </a:r>
            <a:r>
              <a:rPr lang="de-DE" dirty="0" err="1" smtClean="0"/>
              <a:t>uncertainties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13" name="Grafik 12" descr="figure_3D_agile_SplineDegree5_trajectoryFollowing_Disturbance_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4394" y="1686296"/>
            <a:ext cx="2580683" cy="2861522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 bwMode="auto">
          <a:xfrm>
            <a:off x="1187533" y="1104405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Trajectoy</a:t>
            </a: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Following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3560618" y="1102427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Pure </a:t>
            </a:r>
            <a:r>
              <a:rPr kumimoji="0" lang="de-CH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Pursuit</a:t>
            </a:r>
            <a:endParaRPr kumimoji="0" lang="de-CH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5923811" y="1102426"/>
            <a:ext cx="2340000" cy="45126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30000"/>
                </a:srgbClr>
              </a:gs>
              <a:gs pos="39999">
                <a:srgbClr val="85C2FF">
                  <a:alpha val="30000"/>
                </a:srgbClr>
              </a:gs>
              <a:gs pos="70000">
                <a:srgbClr val="C4D6EB">
                  <a:alpha val="30000"/>
                </a:srgbClr>
              </a:gs>
              <a:gs pos="100000">
                <a:srgbClr val="FFEBFA"/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r>
              <a:rPr kumimoji="0" lang="de-CH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Cross Track</a:t>
            </a:r>
          </a:p>
        </p:txBody>
      </p:sp>
      <p:pic>
        <p:nvPicPr>
          <p:cNvPr id="17" name="Grafik 16" descr="figure_3D_agile_SplineDegree5_purePursuit_Disturbance_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12779" y="1994383"/>
            <a:ext cx="2277382" cy="2517809"/>
          </a:xfrm>
          <a:prstGeom prst="rect">
            <a:avLst/>
          </a:prstGeom>
        </p:spPr>
      </p:pic>
      <p:pic>
        <p:nvPicPr>
          <p:cNvPr id="18" name="Grafik 17" descr="figure_3D_agile_SplineDegree5_crossTrack_Disturbance_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89723" y="1838749"/>
            <a:ext cx="2289259" cy="2530940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178131" y="5316408"/>
            <a:ext cx="896587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1"/>
                </a:solidFill>
              </a:rPr>
              <a:t>Deviation:		 0.010m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0.849m 		 0.014m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0.041m 			 0.006m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0.069m	</a:t>
            </a:r>
          </a:p>
          <a:p>
            <a:r>
              <a:rPr lang="de-DE" dirty="0" err="1" smtClean="0">
                <a:solidFill>
                  <a:schemeClr val="tx1"/>
                </a:solidFill>
              </a:rPr>
              <a:t>Acceleration</a:t>
            </a:r>
            <a:r>
              <a:rPr lang="de-DE" dirty="0" smtClean="0">
                <a:solidFill>
                  <a:schemeClr val="tx1"/>
                </a:solidFill>
              </a:rPr>
              <a:t>:	 </a:t>
            </a:r>
            <a:r>
              <a:rPr lang="de-DE" dirty="0" smtClean="0">
                <a:solidFill>
                  <a:schemeClr val="tx1"/>
                </a:solidFill>
              </a:rPr>
              <a:t>0.114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0.2389		 0.1099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0.1807			 0.1088 </a:t>
            </a:r>
            <a:r>
              <a:rPr lang="de-DE" dirty="0" smtClean="0">
                <a:solidFill>
                  <a:schemeClr val="tx1"/>
                </a:solidFill>
              </a:rPr>
              <a:t>» </a:t>
            </a:r>
            <a:r>
              <a:rPr lang="de-DE" dirty="0" smtClean="0">
                <a:solidFill>
                  <a:schemeClr val="tx1"/>
                </a:solidFill>
              </a:rPr>
              <a:t>0.1879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20" name="Grafik 19" descr="figure_1D_agile_SplineDegree5_crossTrack_Disturbance_0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252339" y="1821735"/>
            <a:ext cx="4374092" cy="342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46082" name="Picture 2" descr="C:\Users\Matthias\GITHUB\BA-HMI\powerpoint\Evaluation\Control_Correlation_InvDev_Acc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45306" y="1063775"/>
            <a:ext cx="4303164" cy="3221621"/>
          </a:xfrm>
          <a:prstGeom prst="rect">
            <a:avLst/>
          </a:prstGeom>
          <a:noFill/>
        </p:spPr>
      </p:pic>
      <p:pic>
        <p:nvPicPr>
          <p:cNvPr id="46083" name="Picture 3" descr="C:\Users\Matthias\GITHUB\BA-HMI\powerpoint\Evaluation\Control_Correlation_Time_Ac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888" y="1046613"/>
            <a:ext cx="4453696" cy="3334318"/>
          </a:xfrm>
          <a:prstGeom prst="rect">
            <a:avLst/>
          </a:prstGeom>
          <a:noFill/>
        </p:spPr>
      </p:pic>
      <p:sp>
        <p:nvSpPr>
          <p:cNvPr id="7" name="Rechteck 6"/>
          <p:cNvSpPr/>
          <p:nvPr/>
        </p:nvSpPr>
        <p:spPr>
          <a:xfrm>
            <a:off x="437462" y="4534168"/>
            <a:ext cx="35882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smtClean="0">
                <a:latin typeface="ETH Light" pitchFamily="2" charset="0"/>
              </a:rPr>
              <a:t>The </a:t>
            </a:r>
            <a:r>
              <a:rPr lang="de-DE" sz="1800" dirty="0" err="1" smtClean="0">
                <a:latin typeface="ETH Light" pitchFamily="2" charset="0"/>
              </a:rPr>
              <a:t>faster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way</a:t>
            </a:r>
            <a:r>
              <a:rPr lang="de-DE" sz="1800" dirty="0" smtClean="0">
                <a:latin typeface="ETH Light" pitchFamily="2" charset="0"/>
              </a:rPr>
              <a:t>,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higher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the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accelerations</a:t>
            </a:r>
            <a:endParaRPr lang="de-DE" sz="1800" dirty="0" smtClean="0">
              <a:latin typeface="ETH Light" pitchFamily="2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90457" y="4532876"/>
            <a:ext cx="33310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800" dirty="0" err="1" smtClean="0">
                <a:latin typeface="ETH Light" pitchFamily="2" charset="0"/>
              </a:rPr>
              <a:t>Either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acceleration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or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deviation</a:t>
            </a:r>
            <a:r>
              <a:rPr lang="de-DE" sz="1800" dirty="0" smtClean="0">
                <a:latin typeface="ETH Light" pitchFamily="2" charset="0"/>
              </a:rPr>
              <a:t> will </a:t>
            </a:r>
            <a:r>
              <a:rPr lang="de-DE" sz="1800" dirty="0" err="1" smtClean="0">
                <a:latin typeface="ETH Light" pitchFamily="2" charset="0"/>
              </a:rPr>
              <a:t>be</a:t>
            </a:r>
            <a:r>
              <a:rPr lang="de-DE" sz="1800" dirty="0" smtClean="0">
                <a:latin typeface="ETH Light" pitchFamily="2" charset="0"/>
              </a:rPr>
              <a:t> </a:t>
            </a:r>
            <a:r>
              <a:rPr lang="de-DE" sz="1800" dirty="0" err="1" smtClean="0">
                <a:latin typeface="ETH Light" pitchFamily="2" charset="0"/>
              </a:rPr>
              <a:t>big</a:t>
            </a:r>
            <a:endParaRPr lang="de-DE" sz="1800" dirty="0" smtClean="0">
              <a:latin typeface="ETH Light" pitchFamily="2" charset="0"/>
            </a:endParaRPr>
          </a:p>
        </p:txBody>
      </p:sp>
      <p:pic>
        <p:nvPicPr>
          <p:cNvPr id="10" name="Grafik 9" descr="Control_Correlation_InvDev_Acc_SplineDegree.eps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751136" y="1063347"/>
            <a:ext cx="4309739" cy="3240000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7203623" y="5016164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9" name="Grafik 8" descr="Control_Correlation_InvDev_Acc_Parametrization.eps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751136" y="1067727"/>
            <a:ext cx="4309739" cy="324000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6846161" y="4805768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 bwMode="auto">
          <a:xfrm>
            <a:off x="358775" y="3089275"/>
            <a:ext cx="8572500" cy="1038225"/>
          </a:xfrm>
          <a:prstGeom prst="rect">
            <a:avLst/>
          </a:prstGeom>
          <a:solidFill>
            <a:srgbClr val="B5CE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365125" y="1698625"/>
            <a:ext cx="8572500" cy="1381125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3</a:t>
            </a:fld>
            <a:endParaRPr lang="de-DE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tasks</a:t>
            </a:r>
            <a:endParaRPr lang="en-US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93569" y="1745673"/>
            <a:ext cx="8401648" cy="21885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68288" indent="-268288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pitchFamily="34" charset="0"/>
              <a:buChar char="•"/>
              <a:defRPr sz="3200">
                <a:solidFill>
                  <a:schemeClr val="tx1"/>
                </a:solidFill>
                <a:latin typeface="ETH Light" pitchFamily="2" charset="0"/>
                <a:ea typeface="+mn-ea"/>
                <a:cs typeface="+mn-cs"/>
              </a:defRPr>
            </a:lvl1pPr>
            <a:lvl2pPr marL="623888" indent="-238125" algn="l" rtl="0" fontAlgn="base">
              <a:lnSpc>
                <a:spcPct val="1000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Symbol" pitchFamily="18" charset="2"/>
              <a:buChar char="-"/>
              <a:defRPr sz="2800">
                <a:solidFill>
                  <a:schemeClr val="tx1"/>
                </a:solidFill>
                <a:latin typeface="ETH Light" pitchFamily="2" charset="0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ETH Light" pitchFamily="2" charset="0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ETH Light" pitchFamily="2" charset="0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Arial" pitchFamily="34" charset="0"/>
              <a:buChar char="•"/>
              <a:defRPr sz="1050">
                <a:solidFill>
                  <a:schemeClr val="tx1"/>
                </a:solidFill>
                <a:latin typeface="ETH Light" pitchFamily="2" charset="0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>
              <a:buFont typeface="Arial"/>
              <a:buChar char="•"/>
            </a:pPr>
            <a:r>
              <a:rPr lang="en-US" dirty="0" smtClean="0"/>
              <a:t>Develop Control Modes for  6DoF Motion</a:t>
            </a:r>
          </a:p>
          <a:p>
            <a:pPr lvl="1">
              <a:buFont typeface="Arial"/>
              <a:buChar char="•"/>
            </a:pPr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dirty="0" smtClean="0"/>
              <a:t>Realize HMI</a:t>
            </a:r>
          </a:p>
          <a:p>
            <a:pPr lvl="1">
              <a:buFont typeface="Arial"/>
              <a:buChar char="•"/>
            </a:pPr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dirty="0" smtClean="0"/>
              <a:t>Generate 3D Trajectories</a:t>
            </a:r>
            <a:endParaRPr lang="en-US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237116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87350" y="1301735"/>
            <a:ext cx="8401648" cy="1448317"/>
          </a:xfrm>
        </p:spPr>
        <p:txBody>
          <a:bodyPr/>
          <a:lstStyle/>
          <a:p>
            <a:r>
              <a:rPr lang="de-DE" dirty="0" smtClean="0"/>
              <a:t>Working HMI</a:t>
            </a:r>
          </a:p>
          <a:p>
            <a:r>
              <a:rPr lang="de-DE" dirty="0" smtClean="0"/>
              <a:t>Choice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endParaRPr lang="de-DE" dirty="0"/>
          </a:p>
        </p:txBody>
      </p:sp>
      <p:pic>
        <p:nvPicPr>
          <p:cNvPr id="6" name="Bild 5" descr="Mot_Alloc1p_2012_06_09_12_14.ep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2295" t="9692" r="2858" b="72233"/>
          <a:stretch/>
        </p:blipFill>
        <p:spPr>
          <a:xfrm>
            <a:off x="630464" y="2777461"/>
            <a:ext cx="2878202" cy="557745"/>
          </a:xfrm>
          <a:prstGeom prst="rect">
            <a:avLst/>
          </a:prstGeom>
        </p:spPr>
      </p:pic>
      <p:pic>
        <p:nvPicPr>
          <p:cNvPr id="7" name="Bild 6" descr="Parameterization_3_HG.ep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764" t="40285" r="19754" b="12782"/>
          <a:stretch/>
        </p:blipFill>
        <p:spPr>
          <a:xfrm>
            <a:off x="657876" y="3453554"/>
            <a:ext cx="1937075" cy="1326786"/>
          </a:xfrm>
          <a:prstGeom prst="rect">
            <a:avLst/>
          </a:prstGeom>
        </p:spPr>
      </p:pic>
      <p:pic>
        <p:nvPicPr>
          <p:cNvPr id="8" name="Grafik 25" descr="figure_3D_helix_SplineDegree5_trajectoryFollowing_Disturbance_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52921" y="4936895"/>
            <a:ext cx="1247605" cy="1237730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9" name="Grafik 26" descr="figure_3D_helix_SplineDegree5_purePursuit_Disturbance_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106175" y="4933095"/>
            <a:ext cx="1231344" cy="1224829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  <p:pic>
        <p:nvPicPr>
          <p:cNvPr id="10" name="Grafik 27" descr="figure_3D_helix_SplineDegree5_crossTrack_Disturbance_1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611517" y="4916513"/>
            <a:ext cx="1263034" cy="1259684"/>
          </a:xfrm>
          <a:prstGeom prst="rect">
            <a:avLst/>
          </a:prstGeom>
          <a:ln w="38100">
            <a:solidFill>
              <a:srgbClr val="54AD03"/>
            </a:solidFill>
          </a:ln>
        </p:spPr>
      </p:pic>
      <p:sp>
        <p:nvSpPr>
          <p:cNvPr id="11" name="Pfeil nach rechts 10"/>
          <p:cNvSpPr/>
          <p:nvPr/>
        </p:nvSpPr>
        <p:spPr bwMode="auto">
          <a:xfrm>
            <a:off x="5464014" y="2512506"/>
            <a:ext cx="1151281" cy="749184"/>
          </a:xfrm>
          <a:prstGeom prst="right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2" name="Pfeil nach rechts 11"/>
          <p:cNvSpPr/>
          <p:nvPr/>
        </p:nvSpPr>
        <p:spPr bwMode="auto">
          <a:xfrm>
            <a:off x="5497631" y="3706454"/>
            <a:ext cx="1151281" cy="749184"/>
          </a:xfrm>
          <a:prstGeom prst="right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3" name="Pfeil nach rechts 12"/>
          <p:cNvSpPr/>
          <p:nvPr/>
        </p:nvSpPr>
        <p:spPr bwMode="auto">
          <a:xfrm>
            <a:off x="5531248" y="4973493"/>
            <a:ext cx="1151281" cy="749184"/>
          </a:xfrm>
          <a:prstGeom prst="right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999055" y="2695234"/>
            <a:ext cx="15441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rgbClr val="54AD03"/>
                </a:solidFill>
              </a:rPr>
              <a:t>Cubic</a:t>
            </a:r>
            <a:endParaRPr lang="de-DE" sz="2000" dirty="0">
              <a:solidFill>
                <a:srgbClr val="54AD03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7069221" y="3880046"/>
            <a:ext cx="1544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rgbClr val="FF0000"/>
                </a:solidFill>
              </a:rPr>
              <a:t>Centripetal</a:t>
            </a:r>
            <a:r>
              <a:rPr lang="de-DE" sz="2000" dirty="0" smtClean="0">
                <a:solidFill>
                  <a:srgbClr val="FF0000"/>
                </a:solidFill>
              </a:rPr>
              <a:t>?</a:t>
            </a:r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7002330" y="5156222"/>
            <a:ext cx="1544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rgbClr val="0000FF"/>
                </a:solidFill>
              </a:rPr>
              <a:t>CrossTrack</a:t>
            </a:r>
            <a:r>
              <a:rPr lang="de-DE" sz="2000" dirty="0" smtClean="0">
                <a:solidFill>
                  <a:srgbClr val="0000FF"/>
                </a:solidFill>
              </a:rPr>
              <a:t>?</a:t>
            </a:r>
            <a:endParaRPr lang="de-DE" sz="2000" dirty="0">
              <a:solidFill>
                <a:srgbClr val="0000FF"/>
              </a:solidFill>
            </a:endParaRPr>
          </a:p>
        </p:txBody>
      </p:sp>
      <p:cxnSp>
        <p:nvCxnSpPr>
          <p:cNvPr id="18" name="Gerade Verbindung 17"/>
          <p:cNvCxnSpPr/>
          <p:nvPr/>
        </p:nvCxnSpPr>
        <p:spPr bwMode="auto">
          <a:xfrm>
            <a:off x="986812" y="3727646"/>
            <a:ext cx="603052" cy="411137"/>
          </a:xfrm>
          <a:prstGeom prst="line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lg" len="med"/>
            <a:tailEnd type="none" w="lg" len="lg"/>
          </a:ln>
          <a:effectLst/>
        </p:spPr>
      </p:cxnSp>
      <p:cxnSp>
        <p:nvCxnSpPr>
          <p:cNvPr id="19" name="Gerade Verbindung 18"/>
          <p:cNvCxnSpPr/>
          <p:nvPr/>
        </p:nvCxnSpPr>
        <p:spPr bwMode="auto">
          <a:xfrm flipV="1">
            <a:off x="1178692" y="3544918"/>
            <a:ext cx="82234" cy="593865"/>
          </a:xfrm>
          <a:prstGeom prst="line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lg" len="med"/>
            <a:tailEnd type="none" w="lg" len="lg"/>
          </a:ln>
          <a:effectLst/>
        </p:spPr>
      </p:cxnSp>
      <p:cxnSp>
        <p:nvCxnSpPr>
          <p:cNvPr id="22" name="Gerade Verbindung 21"/>
          <p:cNvCxnSpPr/>
          <p:nvPr/>
        </p:nvCxnSpPr>
        <p:spPr bwMode="auto">
          <a:xfrm flipV="1">
            <a:off x="810274" y="5025013"/>
            <a:ext cx="1199898" cy="1257903"/>
          </a:xfrm>
          <a:prstGeom prst="line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lg" len="med"/>
            <a:tailEnd type="none" w="lg" len="lg"/>
          </a:ln>
          <a:effectLst/>
        </p:spPr>
      </p:cxnSp>
      <p:cxnSp>
        <p:nvCxnSpPr>
          <p:cNvPr id="24" name="Gerade Verbindung 23"/>
          <p:cNvCxnSpPr/>
          <p:nvPr/>
        </p:nvCxnSpPr>
        <p:spPr bwMode="auto">
          <a:xfrm flipH="1" flipV="1">
            <a:off x="654942" y="4930731"/>
            <a:ext cx="1282133" cy="1492149"/>
          </a:xfrm>
          <a:prstGeom prst="line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lg" len="med"/>
            <a:tailEnd type="none" w="lg" len="lg"/>
          </a:ln>
          <a:effectLst/>
        </p:spPr>
      </p:cxnSp>
      <p:sp>
        <p:nvSpPr>
          <p:cNvPr id="26" name="Textfeld 25"/>
          <p:cNvSpPr txBox="1"/>
          <p:nvPr/>
        </p:nvSpPr>
        <p:spPr>
          <a:xfrm>
            <a:off x="1754331" y="2695233"/>
            <a:ext cx="1005086" cy="533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200" dirty="0" smtClean="0">
                <a:solidFill>
                  <a:srgbClr val="54AD03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de-DE" sz="7200" dirty="0">
              <a:solidFill>
                <a:srgbClr val="54AD0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62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>
                <a:solidFill>
                  <a:srgbClr val="00B0F0"/>
                </a:solidFill>
              </a:rPr>
              <a:t>&gt;&gt;</a:t>
            </a:r>
            <a:r>
              <a:rPr lang="de-CH" dirty="0"/>
              <a:t> </a:t>
            </a:r>
            <a:r>
              <a:rPr lang="de-CH" dirty="0" smtClean="0"/>
              <a:t>Backup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89141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/>
              <a:pPr/>
              <a:t>32</a:t>
            </a:fld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 smtClean="0"/>
              <a:t>Motor Allocation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Spline Degree</a:t>
            </a:r>
            <a:endParaRPr lang="en-US" dirty="0"/>
          </a:p>
        </p:txBody>
      </p:sp>
      <p:pic>
        <p:nvPicPr>
          <p:cNvPr id="6" name="Bild 5" descr="Mot_Alloc_Special1.ep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2750" y="1283327"/>
            <a:ext cx="4032250" cy="3018797"/>
          </a:xfrm>
          <a:prstGeom prst="rect">
            <a:avLst/>
          </a:prstGeom>
        </p:spPr>
      </p:pic>
      <p:pic>
        <p:nvPicPr>
          <p:cNvPr id="7" name="Bild 6" descr="Mot_Alloc_Special2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19624" y="952500"/>
            <a:ext cx="4524375" cy="3399351"/>
          </a:xfrm>
          <a:prstGeom prst="rect">
            <a:avLst/>
          </a:prstGeom>
        </p:spPr>
      </p:pic>
      <p:pic>
        <p:nvPicPr>
          <p:cNvPr id="8" name="Bild 7" descr="Mot_Alloc_Special3.ep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62625" y="4215195"/>
            <a:ext cx="3254374" cy="2436430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1047750" y="4397375"/>
            <a:ext cx="4222750" cy="2467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Unrealistic</a:t>
            </a:r>
            <a:r>
              <a:rPr lang="de-DE" dirty="0" smtClean="0"/>
              <a:t> Circuit (20cmx40cmx0cm)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unlike</a:t>
            </a:r>
            <a:r>
              <a:rPr lang="de-DE" dirty="0" smtClean="0"/>
              <a:t> </a:t>
            </a:r>
            <a:r>
              <a:rPr lang="de-DE" dirty="0" err="1" smtClean="0"/>
              <a:t>Quadrocopters</a:t>
            </a:r>
            <a:r>
              <a:rPr lang="de-DE" dirty="0" smtClean="0"/>
              <a:t> </a:t>
            </a:r>
            <a:r>
              <a:rPr lang="de-DE" dirty="0" err="1" smtClean="0"/>
              <a:t>skye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inert =&gt;Motion Law </a:t>
            </a:r>
            <a:r>
              <a:rPr lang="de-DE" dirty="0" err="1" smtClean="0"/>
              <a:t>prevents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fast </a:t>
            </a:r>
            <a:r>
              <a:rPr lang="de-DE" dirty="0" err="1" smtClean="0"/>
              <a:t>movements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motor</a:t>
            </a:r>
            <a:r>
              <a:rPr lang="de-DE" dirty="0" smtClean="0"/>
              <a:t> </a:t>
            </a:r>
            <a:r>
              <a:rPr lang="de-DE" dirty="0" err="1" smtClean="0"/>
              <a:t>Allocation</a:t>
            </a:r>
            <a:r>
              <a:rPr lang="de-DE" dirty="0" smtClean="0"/>
              <a:t> </a:t>
            </a:r>
            <a:r>
              <a:rPr lang="de-DE" dirty="0" err="1" smtClean="0"/>
              <a:t>seems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catch </a:t>
            </a:r>
            <a:r>
              <a:rPr lang="de-DE" dirty="0" err="1" smtClean="0"/>
              <a:t>up</a:t>
            </a:r>
            <a:r>
              <a:rPr lang="de-DE" dirty="0" smtClean="0"/>
              <a:t> </a:t>
            </a:r>
            <a:r>
              <a:rPr lang="de-DE" dirty="0" err="1" smtClean="0"/>
              <a:t>easily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dynamics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Skye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66370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33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Parameterization</a:t>
            </a:r>
            <a:endParaRPr lang="de-DE" dirty="0"/>
          </a:p>
        </p:txBody>
      </p:sp>
      <p:pic>
        <p:nvPicPr>
          <p:cNvPr id="6" name="Bild 5" descr="Parameterization_Cubic_1D_x.ep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7986" r="9375" b="3700"/>
          <a:stretch/>
        </p:blipFill>
        <p:spPr>
          <a:xfrm>
            <a:off x="1222375" y="1014299"/>
            <a:ext cx="7556500" cy="541507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69875" y="1301750"/>
            <a:ext cx="809625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A4D40A"/>
                </a:solidFill>
              </a:rPr>
              <a:t>Cubic</a:t>
            </a:r>
            <a:r>
              <a:rPr lang="de-DE" dirty="0" smtClean="0">
                <a:solidFill>
                  <a:srgbClr val="A4D40A"/>
                </a:solidFill>
              </a:rPr>
              <a:t>:</a:t>
            </a:r>
            <a:endParaRPr lang="de-DE" dirty="0">
              <a:solidFill>
                <a:srgbClr val="A4D4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7180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pic>
        <p:nvPicPr>
          <p:cNvPr id="12" name="Grafik 11" descr="Control_Correlation_Time_Acc_SplineDegree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153" y="1300855"/>
            <a:ext cx="4309739" cy="3240000"/>
          </a:xfrm>
          <a:prstGeom prst="rect">
            <a:avLst/>
          </a:prstGeom>
        </p:spPr>
      </p:pic>
      <p:pic>
        <p:nvPicPr>
          <p:cNvPr id="16" name="Grafik 15" descr="Control_Correlation_Time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10511" y="1328983"/>
            <a:ext cx="430973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9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9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8015844" y="6151419"/>
            <a:ext cx="1128156" cy="37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 smtClean="0">
                <a:latin typeface="ETH Light" pitchFamily="2" charset="0"/>
              </a:rPr>
              <a:t>Road </a:t>
            </a:r>
            <a:r>
              <a:rPr lang="de-CH" sz="1200" dirty="0" err="1" smtClean="0">
                <a:latin typeface="ETH Light" pitchFamily="2" charset="0"/>
              </a:rPr>
              <a:t>only</a:t>
            </a:r>
            <a:endParaRPr lang="de-CH" sz="1200" dirty="0">
              <a:latin typeface="ET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p:pic>
        <p:nvPicPr>
          <p:cNvPr id="8" name="Grafik 7" descr="Control_Correlation_InvDev_Acc_Parametrization.ep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078" y="1305234"/>
            <a:ext cx="4309738" cy="3240000"/>
          </a:xfrm>
          <a:prstGeom prst="rect">
            <a:avLst/>
          </a:prstGeom>
        </p:spPr>
      </p:pic>
      <p:pic>
        <p:nvPicPr>
          <p:cNvPr id="9" name="Grafik 8" descr="Control_Correlation_InvDev_Acc_SplineDegree.eps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8629" y="1336480"/>
            <a:ext cx="4309738" cy="32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218727" y="4841395"/>
            <a:ext cx="186178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tx1"/>
                </a:solidFill>
              </a:rPr>
              <a:t>Equally-distant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rgbClr val="0000FF"/>
                </a:solidFill>
              </a:rPr>
              <a:t>Chord-distant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008000"/>
                </a:solidFill>
              </a:rPr>
              <a:t>Arc-distant</a:t>
            </a:r>
            <a:endParaRPr lang="de-DE" dirty="0" smtClean="0">
              <a:solidFill>
                <a:srgbClr val="0000FF"/>
              </a:solidFill>
            </a:endParaRPr>
          </a:p>
          <a:p>
            <a:r>
              <a:rPr lang="de-DE" dirty="0" err="1" smtClean="0">
                <a:solidFill>
                  <a:srgbClr val="FF0000"/>
                </a:solidFill>
              </a:rPr>
              <a:t>Centripetal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572347" y="4909287"/>
            <a:ext cx="949361" cy="11592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rgbClr val="00E601"/>
                </a:solidFill>
              </a:rPr>
              <a:t>cubic</a:t>
            </a:r>
            <a:endParaRPr lang="de-DE" dirty="0" smtClean="0">
              <a:solidFill>
                <a:srgbClr val="00E601"/>
              </a:solidFill>
            </a:endParaRPr>
          </a:p>
          <a:p>
            <a:r>
              <a:rPr lang="de-DE" dirty="0" err="1" smtClean="0">
                <a:solidFill>
                  <a:srgbClr val="3FC5FF"/>
                </a:solidFill>
              </a:rPr>
              <a:t>quartic</a:t>
            </a:r>
            <a:endParaRPr lang="de-DE" dirty="0" smtClean="0">
              <a:solidFill>
                <a:srgbClr val="3FC5FF"/>
              </a:solidFill>
            </a:endParaRPr>
          </a:p>
          <a:p>
            <a:r>
              <a:rPr lang="de-DE" dirty="0" err="1" smtClean="0">
                <a:solidFill>
                  <a:srgbClr val="D200D4"/>
                </a:solidFill>
              </a:rPr>
              <a:t>quintic</a:t>
            </a:r>
            <a:endParaRPr lang="de-DE" dirty="0">
              <a:solidFill>
                <a:srgbClr val="D200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335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HAC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33178" y="2695234"/>
            <a:ext cx="2202091" cy="2936121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Modes</a:t>
            </a:r>
            <a:endParaRPr lang="en-US" dirty="0"/>
          </a:p>
        </p:txBody>
      </p:sp>
      <p:sp>
        <p:nvSpPr>
          <p:cNvPr id="66" name="Textfeld 65"/>
          <p:cNvSpPr txBox="1"/>
          <p:nvPr/>
        </p:nvSpPr>
        <p:spPr>
          <a:xfrm>
            <a:off x="1853059" y="1327311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/>
              <a:t>Direct</a:t>
            </a:r>
            <a:r>
              <a:rPr lang="de-DE" dirty="0" smtClean="0"/>
              <a:t> </a:t>
            </a:r>
          </a:p>
          <a:p>
            <a:pPr algn="ctr"/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7" name="Textfeld 66"/>
          <p:cNvSpPr txBox="1"/>
          <p:nvPr/>
        </p:nvSpPr>
        <p:spPr>
          <a:xfrm>
            <a:off x="3404492" y="1318745"/>
            <a:ext cx="1279592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/>
              <a:t>Assisted</a:t>
            </a:r>
            <a:endParaRPr lang="de-DE" dirty="0" smtClean="0"/>
          </a:p>
          <a:p>
            <a:pPr algn="ctr"/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68" name="Textfeld 67"/>
          <p:cNvSpPr txBox="1"/>
          <p:nvPr/>
        </p:nvSpPr>
        <p:spPr>
          <a:xfrm>
            <a:off x="4992466" y="1365778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170" name="Textfeld 169"/>
          <p:cNvSpPr txBox="1"/>
          <p:nvPr/>
        </p:nvSpPr>
        <p:spPr>
          <a:xfrm>
            <a:off x="307169" y="1317717"/>
            <a:ext cx="114569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Testphase </a:t>
            </a:r>
          </a:p>
          <a:p>
            <a:pPr algn="ctr"/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172" name="Textfeld 171"/>
          <p:cNvSpPr txBox="1"/>
          <p:nvPr/>
        </p:nvSpPr>
        <p:spPr>
          <a:xfrm>
            <a:off x="7014295" y="1365320"/>
            <a:ext cx="1554480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/>
              <a:t>Full</a:t>
            </a:r>
            <a:r>
              <a:rPr lang="de-DE" dirty="0" smtClean="0"/>
              <a:t>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83" name="Gestreifter Pfeil nach rechts 82"/>
          <p:cNvSpPr/>
          <p:nvPr/>
        </p:nvSpPr>
        <p:spPr bwMode="auto">
          <a:xfrm>
            <a:off x="1409249" y="5599294"/>
            <a:ext cx="6867186" cy="928902"/>
          </a:xfrm>
          <a:prstGeom prst="stripedRightArrow">
            <a:avLst>
              <a:gd name="adj1" fmla="val 62658"/>
              <a:gd name="adj2" fmla="val 50000"/>
            </a:avLst>
          </a:prstGeom>
          <a:gradFill flip="none" rotWithShape="1">
            <a:gsLst>
              <a:gs pos="0">
                <a:srgbClr val="2A6AB3"/>
              </a:gs>
              <a:gs pos="100000">
                <a:srgbClr val="FFFFFF"/>
              </a:gs>
            </a:gsLst>
            <a:lin ang="10800000" scaled="0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4" name="Textfeld 83"/>
          <p:cNvSpPr txBox="1"/>
          <p:nvPr/>
        </p:nvSpPr>
        <p:spPr>
          <a:xfrm>
            <a:off x="2562007" y="5839705"/>
            <a:ext cx="3374799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Development </a:t>
            </a:r>
            <a:r>
              <a:rPr lang="de-DE" dirty="0" err="1" smtClean="0"/>
              <a:t>of</a:t>
            </a:r>
            <a:r>
              <a:rPr lang="de-DE" dirty="0" smtClean="0"/>
              <a:t> Project </a:t>
            </a:r>
            <a:r>
              <a:rPr lang="de-DE" dirty="0" err="1" smtClean="0"/>
              <a:t>skye</a:t>
            </a:r>
            <a:endParaRPr lang="de-DE" dirty="0"/>
          </a:p>
        </p:txBody>
      </p:sp>
      <p:pic>
        <p:nvPicPr>
          <p:cNvPr id="5" name="Bild 4" descr="TP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508" y="2052794"/>
            <a:ext cx="1516766" cy="1392441"/>
          </a:xfrm>
          <a:prstGeom prst="rect">
            <a:avLst/>
          </a:prstGeom>
        </p:spPr>
      </p:pic>
      <p:pic>
        <p:nvPicPr>
          <p:cNvPr id="6" name="Bild 5" descr="D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29627" y="2203835"/>
            <a:ext cx="2142737" cy="2455721"/>
          </a:xfrm>
          <a:prstGeom prst="rect">
            <a:avLst/>
          </a:prstGeom>
        </p:spPr>
      </p:pic>
      <p:pic>
        <p:nvPicPr>
          <p:cNvPr id="7" name="Bild 6" descr="AC.pdf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45763" y="2891266"/>
            <a:ext cx="1841149" cy="2097203"/>
          </a:xfrm>
          <a:prstGeom prst="rect">
            <a:avLst/>
          </a:prstGeom>
        </p:spPr>
      </p:pic>
      <p:pic>
        <p:nvPicPr>
          <p:cNvPr id="8" name="Bild 7" descr="FAC.pdf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6084"/>
          <a:stretch/>
        </p:blipFill>
        <p:spPr>
          <a:xfrm>
            <a:off x="6867712" y="3042416"/>
            <a:ext cx="2276288" cy="296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5499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Testphase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834881" y="3739124"/>
            <a:ext cx="2551677" cy="146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8 </a:t>
            </a:r>
            <a:r>
              <a:rPr lang="de-DE" dirty="0" err="1" smtClean="0"/>
              <a:t>DoF</a:t>
            </a:r>
            <a:r>
              <a:rPr lang="de-DE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Angles</a:t>
            </a:r>
            <a:r>
              <a:rPr lang="de-DE" dirty="0" smtClean="0"/>
              <a:t>, </a:t>
            </a:r>
            <a:r>
              <a:rPr lang="de-DE" dirty="0" err="1" smtClean="0"/>
              <a:t>Thrust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Motorplatform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controlled</a:t>
            </a:r>
            <a:r>
              <a:rPr lang="de-DE" dirty="0" smtClean="0"/>
              <a:t> </a:t>
            </a:r>
            <a:r>
              <a:rPr lang="de-DE" dirty="0" err="1" smtClean="0"/>
              <a:t>seperately</a:t>
            </a:r>
            <a:endParaRPr lang="de-DE" dirty="0"/>
          </a:p>
        </p:txBody>
      </p:sp>
      <p:pic>
        <p:nvPicPr>
          <p:cNvPr id="8" name="Bild 7" descr="Testphase_homing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48148" y="1316925"/>
            <a:ext cx="4748915" cy="4435800"/>
          </a:xfrm>
          <a:prstGeom prst="rect">
            <a:avLst/>
          </a:prstGeom>
        </p:spPr>
      </p:pic>
      <p:pic>
        <p:nvPicPr>
          <p:cNvPr id="5" name="Bild 4" descr="TPC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2359" y="1196867"/>
            <a:ext cx="2627364" cy="241200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2262396" y="2256043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29755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Direct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 smtClean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Bild 5" descr="x220t_hero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515906" y="1524372"/>
            <a:ext cx="5150654" cy="3565838"/>
          </a:xfrm>
          <a:prstGeom prst="rect">
            <a:avLst/>
          </a:prstGeom>
        </p:spPr>
      </p:pic>
      <p:pic>
        <p:nvPicPr>
          <p:cNvPr id="7" name="Bild 6" descr="3dconnexion_spacenavigator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75006" y="4705136"/>
            <a:ext cx="2763229" cy="184054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17391" y="4538685"/>
            <a:ext cx="2951479" cy="754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 </a:t>
            </a:r>
            <a:r>
              <a:rPr lang="de-DE" dirty="0" err="1" smtClean="0"/>
              <a:t>DoF</a:t>
            </a:r>
            <a:r>
              <a:rPr lang="de-DE" dirty="0" smtClean="0"/>
              <a:t> </a:t>
            </a:r>
            <a:r>
              <a:rPr lang="de-DE" dirty="0" smtClean="0"/>
              <a:t>(Forces, Moments)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smtClean="0"/>
              <a:t>Controller</a:t>
            </a:r>
            <a:endParaRPr lang="de-DE" dirty="0" smtClean="0"/>
          </a:p>
        </p:txBody>
      </p:sp>
      <p:pic>
        <p:nvPicPr>
          <p:cNvPr id="5" name="Bild 4" descr="DC.pd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9363" y="1156649"/>
            <a:ext cx="3030827" cy="3473532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2521635" y="2228543"/>
            <a:ext cx="3920448" cy="2964914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endParaRPr lang="de-DE" sz="96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endParaRPr lang="de-DE" sz="9600" dirty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9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</a:p>
          <a:p>
            <a:endParaRPr lang="de-DE" sz="1000" dirty="0" smtClean="0">
              <a:solidFill>
                <a:srgbClr val="008000"/>
              </a:solidFill>
              <a:latin typeface="Zapf Dingbats"/>
              <a:ea typeface="Zapf Dingbats"/>
              <a:cs typeface="Zapf Dingbats"/>
            </a:endParaRP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Tested</a:t>
            </a:r>
            <a:r>
              <a:rPr lang="de-DE" sz="4000" b="1" dirty="0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 on real </a:t>
            </a:r>
          </a:p>
          <a:p>
            <a:r>
              <a:rPr lang="de-DE" sz="4000" b="1" dirty="0" err="1" smtClean="0">
                <a:solidFill>
                  <a:srgbClr val="008000"/>
                </a:solidFill>
                <a:latin typeface="+mj-lt"/>
                <a:ea typeface="Zapf Dingbats"/>
                <a:cs typeface="Zapf Dingbats"/>
              </a:rPr>
              <a:t>system</a:t>
            </a:r>
            <a:endParaRPr lang="de-DE" sz="400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0640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Assisted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016751" y="4828245"/>
            <a:ext cx="295147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dirty="0" smtClean="0"/>
              <a:t>6 </a:t>
            </a:r>
            <a:r>
              <a:rPr lang="de-DE" dirty="0" err="1" smtClean="0"/>
              <a:t>DoF</a:t>
            </a:r>
            <a:r>
              <a:rPr lang="de-DE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Velocities</a:t>
            </a:r>
            <a:r>
              <a:rPr lang="de-DE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smtClean="0"/>
              <a:t>Controller</a:t>
            </a:r>
            <a:endParaRPr lang="de-DE" dirty="0" smtClean="0"/>
          </a:p>
        </p:txBody>
      </p:sp>
      <p:pic>
        <p:nvPicPr>
          <p:cNvPr id="5" name="Bild 4" descr="AC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166372" y="1490592"/>
            <a:ext cx="2612674" cy="297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6894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err="1" smtClean="0"/>
              <a:t>Assisted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pic>
        <p:nvPicPr>
          <p:cNvPr id="6" name="filming_tony_cut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11480" y="1157341"/>
            <a:ext cx="8335049" cy="4792811"/>
          </a:xfrm>
        </p:spPr>
      </p:pic>
    </p:spTree>
    <p:extLst>
      <p:ext uri="{BB962C8B-B14F-4D97-AF65-F5344CB8AC3E}">
        <p14:creationId xmlns:p14="http://schemas.microsoft.com/office/powerpoint/2010/main" xmlns="" val="276894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de-DE" dirty="0" smtClean="0"/>
              <a:t>Half </a:t>
            </a:r>
            <a:r>
              <a:rPr lang="de-DE" dirty="0" err="1" smtClean="0"/>
              <a:t>Automatic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Control</a:t>
            </a:r>
            <a:r>
              <a:rPr lang="de-DE" dirty="0" smtClean="0"/>
              <a:t> Modes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4423000" y="2871181"/>
            <a:ext cx="418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3 manual </a:t>
            </a:r>
            <a:r>
              <a:rPr lang="en-US" dirty="0" err="1" smtClean="0"/>
              <a:t>DoF</a:t>
            </a:r>
            <a:r>
              <a:rPr lang="en-US" dirty="0" smtClean="0"/>
              <a:t> (Rotational Velocities)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With Trajectory Controller for translational velocities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Pilot controls attitude for taking pictures</a:t>
            </a:r>
            <a:endParaRPr lang="en-US" dirty="0" smtClean="0"/>
          </a:p>
        </p:txBody>
      </p:sp>
      <p:pic>
        <p:nvPicPr>
          <p:cNvPr id="7" name="Bild 6" descr="HAC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30597" y="1321436"/>
            <a:ext cx="3337467" cy="444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3593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Skye">
  <a:themeElements>
    <a:clrScheme name="Sky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135B89"/>
      </a:hlink>
      <a:folHlink>
        <a:srgbClr val="135B89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rtlCol="0" anchor="ctr" anchorCtr="1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noFill/>
        <a:ln w="15875" cap="flat" cmpd="sng" algn="ctr">
          <a:solidFill>
            <a:schemeClr val="accent1"/>
          </a:solidFill>
          <a:prstDash val="solid"/>
          <a:round/>
          <a:headEnd type="none" w="lg" len="med"/>
          <a:tailEnd type="triangle" w="lg" len="lg"/>
        </a:ln>
        <a:effectLst/>
      </a:spPr>
      <a:bodyPr/>
      <a:lstStyle/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1460</Words>
  <Application>Microsoft Office PowerPoint</Application>
  <PresentationFormat>Bildschirmpräsentation (4:3)</PresentationFormat>
  <Paragraphs>349</Paragraphs>
  <Slides>36</Slides>
  <Notes>13</Notes>
  <HiddenSlides>0</HiddenSlides>
  <MMClips>2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36</vt:i4>
      </vt:variant>
    </vt:vector>
  </HeadingPairs>
  <TitlesOfParts>
    <vt:vector size="39" baseType="lpstr">
      <vt:lpstr>Master Skye</vt:lpstr>
      <vt:lpstr>Formel</vt:lpstr>
      <vt:lpstr>Equation</vt:lpstr>
      <vt:lpstr>Human-Machine Interfaces for Operating a Blimp</vt:lpstr>
      <vt:lpstr>Motivation</vt:lpstr>
      <vt:lpstr>Main tasks</vt:lpstr>
      <vt:lpstr>Control Modes</vt:lpstr>
      <vt:lpstr>Control Modes</vt:lpstr>
      <vt:lpstr>Control Modes</vt:lpstr>
      <vt:lpstr>Control Modes</vt:lpstr>
      <vt:lpstr>Control Modes</vt:lpstr>
      <vt:lpstr>Control Modes</vt:lpstr>
      <vt:lpstr>Control Modes</vt:lpstr>
      <vt:lpstr>Control Modes</vt:lpstr>
      <vt:lpstr>Path/Trajectory</vt:lpstr>
      <vt:lpstr>Approximation/Interpolation</vt:lpstr>
      <vt:lpstr>Spline Degree</vt:lpstr>
      <vt:lpstr>Spline Degree – Prop. Dynamic</vt:lpstr>
      <vt:lpstr>Parameterization</vt:lpstr>
      <vt:lpstr>Parameterization</vt:lpstr>
      <vt:lpstr>Trajectory-Controllers</vt:lpstr>
      <vt:lpstr>Trajectory-Control</vt:lpstr>
      <vt:lpstr>Trajectory-Control</vt:lpstr>
      <vt:lpstr>Trajectory-Control</vt:lpstr>
      <vt:lpstr>Evaluation</vt:lpstr>
      <vt:lpstr>Evaluation</vt:lpstr>
      <vt:lpstr>Evaluation</vt:lpstr>
      <vt:lpstr>Evaluation</vt:lpstr>
      <vt:lpstr>Evaluation</vt:lpstr>
      <vt:lpstr>Evaluation</vt:lpstr>
      <vt:lpstr>Evaluation</vt:lpstr>
      <vt:lpstr>Evaluation</vt:lpstr>
      <vt:lpstr>Conclusion</vt:lpstr>
      <vt:lpstr>&gt;&gt; Backup</vt:lpstr>
      <vt:lpstr>Spline Degree</vt:lpstr>
      <vt:lpstr>Parameterization</vt:lpstr>
      <vt:lpstr>Evaluation</vt:lpstr>
      <vt:lpstr>Evaluation</vt:lpstr>
      <vt:lpstr>Evaluation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Matthias Krebs</cp:lastModifiedBy>
  <cp:revision>417</cp:revision>
  <cp:lastPrinted>2008-03-19T15:04:09Z</cp:lastPrinted>
  <dcterms:modified xsi:type="dcterms:W3CDTF">2012-06-11T08:27:12Z</dcterms:modified>
</cp:coreProperties>
</file>

<file path=docProps/thumbnail.jpeg>
</file>